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1" r:id="rId3"/>
    <p:sldId id="267" r:id="rId4"/>
    <p:sldId id="262" r:id="rId5"/>
    <p:sldId id="270" r:id="rId6"/>
    <p:sldId id="257" r:id="rId7"/>
    <p:sldId id="258" r:id="rId8"/>
    <p:sldId id="259" r:id="rId9"/>
    <p:sldId id="260" r:id="rId10"/>
    <p:sldId id="261" r:id="rId11"/>
    <p:sldId id="263" r:id="rId12"/>
    <p:sldId id="269" r:id="rId13"/>
    <p:sldId id="264" r:id="rId14"/>
    <p:sldId id="265" r:id="rId15"/>
    <p:sldId id="266" r:id="rId16"/>
    <p:sldId id="273" r:id="rId17"/>
  </p:sldIdLst>
  <p:sldSz cx="9144000" cy="6858000" type="screen4x3"/>
  <p:notesSz cx="6797675" cy="992822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2" autoAdjust="0"/>
    <p:restoredTop sz="94737" autoAdjust="0"/>
  </p:normalViewPr>
  <p:slideViewPr>
    <p:cSldViewPr>
      <p:cViewPr varScale="1">
        <p:scale>
          <a:sx n="80" d="100"/>
          <a:sy n="80" d="100"/>
        </p:scale>
        <p:origin x="11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_tradnl" dirty="0" smtClean="0"/>
              <a:t>PRESUPUESTOS</a:t>
            </a:r>
            <a:r>
              <a:rPr lang="es-ES_tradnl" baseline="0" dirty="0" smtClean="0"/>
              <a:t> DEFINITIVOS APROBADOS</a:t>
            </a:r>
            <a:endParaRPr lang="es-ES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cat>
            <c:numRef>
              <c:f>Hoja1!$A$2:$A$16</c:f>
              <c:numCache>
                <c:formatCode>General</c:formatCod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</c:numCache>
            </c:numRef>
          </c:cat>
          <c:val>
            <c:numRef>
              <c:f>Hoja1!$A$2:$A$16</c:f>
              <c:numCache>
                <c:formatCode>General</c:formatCod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</c:numCache>
            </c:numRef>
          </c:val>
          <c:smooth val="0"/>
        </c:ser>
        <c:ser>
          <c:idx val="1"/>
          <c:order val="1"/>
          <c:marker>
            <c:symbol val="none"/>
          </c:marker>
          <c:cat>
            <c:numRef>
              <c:f>Hoja1!$A$2:$A$16</c:f>
              <c:numCache>
                <c:formatCode>General</c:formatCode>
                <c:ptCount val="1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</c:numCache>
            </c:numRef>
          </c:cat>
          <c:val>
            <c:numRef>
              <c:f>Hoja1!$B$2:$B$16</c:f>
              <c:numCache>
                <c:formatCode>General</c:formatCode>
                <c:ptCount val="15"/>
                <c:pt idx="0">
                  <c:v>1498</c:v>
                </c:pt>
                <c:pt idx="1">
                  <c:v>1696</c:v>
                </c:pt>
                <c:pt idx="2">
                  <c:v>1857</c:v>
                </c:pt>
                <c:pt idx="3">
                  <c:v>1831</c:v>
                </c:pt>
                <c:pt idx="4">
                  <c:v>1980</c:v>
                </c:pt>
                <c:pt idx="5">
                  <c:v>2056</c:v>
                </c:pt>
                <c:pt idx="6">
                  <c:v>2175</c:v>
                </c:pt>
                <c:pt idx="7">
                  <c:v>1700</c:v>
                </c:pt>
                <c:pt idx="8">
                  <c:v>1755</c:v>
                </c:pt>
                <c:pt idx="9">
                  <c:v>1700</c:v>
                </c:pt>
                <c:pt idx="10">
                  <c:v>1754</c:v>
                </c:pt>
                <c:pt idx="11">
                  <c:v>1730</c:v>
                </c:pt>
                <c:pt idx="12">
                  <c:v>1810</c:v>
                </c:pt>
                <c:pt idx="13">
                  <c:v>1846</c:v>
                </c:pt>
                <c:pt idx="14">
                  <c:v>2230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6337368"/>
        <c:axId val="146337760"/>
      </c:lineChart>
      <c:catAx>
        <c:axId val="146337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6337760"/>
        <c:crosses val="autoZero"/>
        <c:auto val="1"/>
        <c:lblAlgn val="ctr"/>
        <c:lblOffset val="100"/>
        <c:noMultiLvlLbl val="0"/>
      </c:catAx>
      <c:valAx>
        <c:axId val="1463377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63373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EVOLUCIÓN DE LA POBLACIÓN DE ARTZINIEGA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Hoja1!$A$2:$A$18</c:f>
              <c:numCache>
                <c:formatCode>General</c:formatCode>
                <c:ptCount val="17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</c:numCache>
            </c:numRef>
          </c:cat>
          <c:val>
            <c:numRef>
              <c:f>Hoja1!$B$2:$B$18</c:f>
              <c:numCache>
                <c:formatCode>General</c:formatCode>
                <c:ptCount val="17"/>
                <c:pt idx="0">
                  <c:v>1339</c:v>
                </c:pt>
                <c:pt idx="1">
                  <c:v>1381</c:v>
                </c:pt>
                <c:pt idx="2">
                  <c:v>1451</c:v>
                </c:pt>
                <c:pt idx="3">
                  <c:v>1499</c:v>
                </c:pt>
                <c:pt idx="4">
                  <c:v>1631</c:v>
                </c:pt>
                <c:pt idx="5">
                  <c:v>1702</c:v>
                </c:pt>
                <c:pt idx="6">
                  <c:v>1764</c:v>
                </c:pt>
                <c:pt idx="7">
                  <c:v>1818</c:v>
                </c:pt>
                <c:pt idx="8">
                  <c:v>1818</c:v>
                </c:pt>
                <c:pt idx="9">
                  <c:v>1843</c:v>
                </c:pt>
                <c:pt idx="10">
                  <c:v>1861</c:v>
                </c:pt>
                <c:pt idx="11">
                  <c:v>1832</c:v>
                </c:pt>
                <c:pt idx="12">
                  <c:v>1818</c:v>
                </c:pt>
                <c:pt idx="13">
                  <c:v>1829</c:v>
                </c:pt>
                <c:pt idx="14">
                  <c:v>1840</c:v>
                </c:pt>
                <c:pt idx="15">
                  <c:v>1829</c:v>
                </c:pt>
                <c:pt idx="16">
                  <c:v>1835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6338544"/>
        <c:axId val="146338936"/>
      </c:lineChart>
      <c:catAx>
        <c:axId val="146338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46338936"/>
        <c:crosses val="autoZero"/>
        <c:auto val="1"/>
        <c:lblAlgn val="ctr"/>
        <c:lblOffset val="100"/>
        <c:noMultiLvlLbl val="0"/>
      </c:catAx>
      <c:valAx>
        <c:axId val="146338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46338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"/>
          <c:y val="0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PRESUPUESTO DE INGRESOS 2019</c:v>
                </c:pt>
              </c:strCache>
            </c:strRef>
          </c:tx>
          <c:cat>
            <c:strRef>
              <c:f>Hoja1!$A$2:$A$9</c:f>
              <c:strCache>
                <c:ptCount val="7"/>
                <c:pt idx="0">
                  <c:v>Capítulo 1. Impuestos directos</c:v>
                </c:pt>
                <c:pt idx="1">
                  <c:v>Capítulo 2. Impuestos indirectos</c:v>
                </c:pt>
                <c:pt idx="2">
                  <c:v>Capítulo 3. Tasas y otros ingresos</c:v>
                </c:pt>
                <c:pt idx="3">
                  <c:v>Capítulo 4. Transferencias corrientes</c:v>
                </c:pt>
                <c:pt idx="4">
                  <c:v>Capítulo 5. Ingresos patrimoniales</c:v>
                </c:pt>
                <c:pt idx="5">
                  <c:v>Capítulo 7. Transferencias de capital</c:v>
                </c:pt>
                <c:pt idx="6">
                  <c:v>Capítulo 8. Activos financieros</c:v>
                </c:pt>
              </c:strCache>
            </c:strRef>
          </c:cat>
          <c:val>
            <c:numRef>
              <c:f>Hoja1!$B$2:$B$9</c:f>
              <c:numCache>
                <c:formatCode>_("€"* #,##0.00_);_("€"* \(#,##0.00\);_("€"* "-"??_);_(@_)</c:formatCode>
                <c:ptCount val="8"/>
                <c:pt idx="0" formatCode="&quot;€&quot;#,##0.00_);[Red]\(&quot;€&quot;#,##0.00\)">
                  <c:v>469600</c:v>
                </c:pt>
                <c:pt idx="1">
                  <c:v>31250</c:v>
                </c:pt>
                <c:pt idx="2">
                  <c:v>280328</c:v>
                </c:pt>
                <c:pt idx="3">
                  <c:v>1126491.0900000001</c:v>
                </c:pt>
                <c:pt idx="4">
                  <c:v>9217</c:v>
                </c:pt>
                <c:pt idx="5">
                  <c:v>308089.67</c:v>
                </c:pt>
                <c:pt idx="6">
                  <c:v>6000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PRESUPUESTO DE GASTOS </a:t>
            </a:r>
            <a:r>
              <a:rPr lang="en-US" dirty="0" smtClean="0"/>
              <a:t>2019</a:t>
            </a:r>
            <a:endParaRPr lang="en-US" dirty="0"/>
          </a:p>
        </c:rich>
      </c:tx>
      <c:layout>
        <c:manualLayout>
          <c:xMode val="edge"/>
          <c:yMode val="edge"/>
          <c:x val="0.28910493827160494"/>
          <c:y val="8.4180979826834635E-3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PRESUPUESTO DE GASTOS 2018</c:v>
                </c:pt>
              </c:strCache>
            </c:strRef>
          </c:tx>
          <c:cat>
            <c:strRef>
              <c:f>Hoja1!$A$2:$A$7</c:f>
              <c:strCache>
                <c:ptCount val="6"/>
                <c:pt idx="0">
                  <c:v>Cap.1 G.personal</c:v>
                </c:pt>
                <c:pt idx="1">
                  <c:v>Cap. 2 Gastos corrientes</c:v>
                </c:pt>
                <c:pt idx="2">
                  <c:v>Cap. 4 Transferencias corrientes</c:v>
                </c:pt>
                <c:pt idx="3">
                  <c:v>Cap. 5 Crédito global</c:v>
                </c:pt>
                <c:pt idx="4">
                  <c:v>Cap. 6. Inversiones reales</c:v>
                </c:pt>
                <c:pt idx="5">
                  <c:v>Cap. 8 Activos Financieros</c:v>
                </c:pt>
              </c:strCache>
            </c:strRef>
          </c:cat>
          <c:val>
            <c:numRef>
              <c:f>Hoja1!$B$2:$B$7</c:f>
              <c:numCache>
                <c:formatCode>_("€"* #,##0.00_);_("€"* \(#,##0.00\);_("€"* "-"??_);_(@_)</c:formatCode>
                <c:ptCount val="6"/>
                <c:pt idx="0">
                  <c:v>778356.85</c:v>
                </c:pt>
                <c:pt idx="1">
                  <c:v>617601.54</c:v>
                </c:pt>
                <c:pt idx="2">
                  <c:v>416224.5</c:v>
                </c:pt>
                <c:pt idx="3">
                  <c:v>11199.92</c:v>
                </c:pt>
                <c:pt idx="4">
                  <c:v>401592.85</c:v>
                </c:pt>
                <c:pt idx="5">
                  <c:v>6000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 dirty="0"/>
              <a:t>Distribución por </a:t>
            </a:r>
            <a:r>
              <a:rPr lang="es-ES" dirty="0" smtClean="0"/>
              <a:t>programas </a:t>
            </a:r>
            <a:r>
              <a:rPr lang="es-ES" dirty="0"/>
              <a:t>de gasto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Distribución por pogramas de gasto</c:v>
                </c:pt>
              </c:strCache>
            </c:strRef>
          </c:tx>
          <c:dPt>
            <c:idx val="15"/>
            <c:bubble3D val="0"/>
            <c:explosion val="18"/>
          </c:dPt>
          <c:cat>
            <c:strRef>
              <c:f>Hoja1!$A$2:$A$17</c:f>
              <c:strCache>
                <c:ptCount val="16"/>
                <c:pt idx="0">
                  <c:v>VIVIENDA Y URBANISMO</c:v>
                </c:pt>
                <c:pt idx="1">
                  <c:v>BIENESTAR COMUNITARIO</c:v>
                </c:pt>
                <c:pt idx="2">
                  <c:v>MEDIO AMBIENTE</c:v>
                </c:pt>
                <c:pt idx="3">
                  <c:v>SERVICIOS SOCIALES Y PROMOCION SOCAL</c:v>
                </c:pt>
                <c:pt idx="4">
                  <c:v>FOMENTO DEL EMPLEO</c:v>
                </c:pt>
                <c:pt idx="5">
                  <c:v>SANIDAD</c:v>
                </c:pt>
                <c:pt idx="6">
                  <c:v>EDUCACION</c:v>
                </c:pt>
                <c:pt idx="7">
                  <c:v>CULTURA</c:v>
                </c:pt>
                <c:pt idx="8">
                  <c:v>DEPORTE</c:v>
                </c:pt>
                <c:pt idx="9">
                  <c:v>AGRICULTURA Y GANADERIA</c:v>
                </c:pt>
                <c:pt idx="10">
                  <c:v>COMERCIO, TURISMO Y PYMES</c:v>
                </c:pt>
                <c:pt idx="11">
                  <c:v>INFRAESTRUCTURAS</c:v>
                </c:pt>
                <c:pt idx="12">
                  <c:v>ORGANOS DE GOBIERNO</c:v>
                </c:pt>
                <c:pt idx="13">
                  <c:v>SERVICIOS DE CARÁCTER GENERAL</c:v>
                </c:pt>
                <c:pt idx="14">
                  <c:v>ADMON. FINANCIERA Y TRIBUTARIA</c:v>
                </c:pt>
                <c:pt idx="15">
                  <c:v>TRANSFERENCIAS A OTRA ADMINISTRACIONES</c:v>
                </c:pt>
              </c:strCache>
            </c:strRef>
          </c:cat>
          <c:val>
            <c:numRef>
              <c:f>Hoja1!$B$2:$B$17</c:f>
              <c:numCache>
                <c:formatCode>_("€"* #,##0.00_);_("€"* \(#,##0.00\);_("€"* "-"??_);_(@_)</c:formatCode>
                <c:ptCount val="16"/>
                <c:pt idx="0">
                  <c:v>280527.7</c:v>
                </c:pt>
                <c:pt idx="1">
                  <c:v>310515.78999999998</c:v>
                </c:pt>
                <c:pt idx="2">
                  <c:v>3076.76</c:v>
                </c:pt>
                <c:pt idx="3">
                  <c:v>113739.89</c:v>
                </c:pt>
                <c:pt idx="4">
                  <c:v>10692.23</c:v>
                </c:pt>
                <c:pt idx="5">
                  <c:v>6000</c:v>
                </c:pt>
                <c:pt idx="6">
                  <c:v>113757.96</c:v>
                </c:pt>
                <c:pt idx="7">
                  <c:v>275888.83</c:v>
                </c:pt>
                <c:pt idx="8">
                  <c:v>100100</c:v>
                </c:pt>
                <c:pt idx="9">
                  <c:v>39580.660000000003</c:v>
                </c:pt>
                <c:pt idx="10">
                  <c:v>16134.37</c:v>
                </c:pt>
                <c:pt idx="11">
                  <c:v>84531.51</c:v>
                </c:pt>
                <c:pt idx="12">
                  <c:v>86102</c:v>
                </c:pt>
                <c:pt idx="13">
                  <c:v>760455.29</c:v>
                </c:pt>
                <c:pt idx="14">
                  <c:v>23950</c:v>
                </c:pt>
                <c:pt idx="15">
                  <c:v>5922.77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7418550111791586"/>
          <c:y val="6.7282786307139394E-2"/>
          <c:w val="0.31655523962282495"/>
          <c:h val="0.92164478603500988"/>
        </c:manualLayout>
      </c:layout>
      <c:overlay val="0"/>
      <c:txPr>
        <a:bodyPr/>
        <a:lstStyle/>
        <a:p>
          <a:pPr>
            <a:defRPr sz="1200"/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 dirty="0"/>
              <a:t>CLASIFICACION POR </a:t>
            </a:r>
            <a:r>
              <a:rPr lang="es-ES" dirty="0" smtClean="0"/>
              <a:t>PROGRAMAS SIN ADMINISTRACION</a:t>
            </a:r>
            <a:r>
              <a:rPr lang="es-ES" baseline="0" dirty="0" smtClean="0"/>
              <a:t> GENERAL</a:t>
            </a:r>
            <a:endParaRPr lang="es-ES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CLASIFICACION POR PROGRAMAS</c:v>
                </c:pt>
              </c:strCache>
            </c:strRef>
          </c:tx>
          <c:cat>
            <c:strRef>
              <c:f>Hoja1!$A$2:$A$16</c:f>
              <c:strCache>
                <c:ptCount val="15"/>
                <c:pt idx="0">
                  <c:v>VIVIENDA Y URBANISMO</c:v>
                </c:pt>
                <c:pt idx="1">
                  <c:v>BIENESTAR COMUNITARIO</c:v>
                </c:pt>
                <c:pt idx="2">
                  <c:v>MEDIO AMBIENTE</c:v>
                </c:pt>
                <c:pt idx="3">
                  <c:v>SERVICIOS SOCIALES Y PROMOCION SOCAL</c:v>
                </c:pt>
                <c:pt idx="4">
                  <c:v>FOMENTO DEL EMPLEO</c:v>
                </c:pt>
                <c:pt idx="5">
                  <c:v>SANIDAD</c:v>
                </c:pt>
                <c:pt idx="6">
                  <c:v>EDUCACION</c:v>
                </c:pt>
                <c:pt idx="7">
                  <c:v>CULTURA</c:v>
                </c:pt>
                <c:pt idx="8">
                  <c:v>DEPORTE</c:v>
                </c:pt>
                <c:pt idx="9">
                  <c:v>AGRICULTURA Y GANADERIA</c:v>
                </c:pt>
                <c:pt idx="10">
                  <c:v>COMERCIO, TURISMO Y PYMES</c:v>
                </c:pt>
                <c:pt idx="11">
                  <c:v>INFRAESTRUCTURAS</c:v>
                </c:pt>
                <c:pt idx="12">
                  <c:v>ORGANOS DE GOBIERNO</c:v>
                </c:pt>
                <c:pt idx="13">
                  <c:v>ADMON. FINANCIERA Y TRIBUTARIA</c:v>
                </c:pt>
                <c:pt idx="14">
                  <c:v>TRANSFERENCIAS A OTRA ADMINISTRACIONES</c:v>
                </c:pt>
              </c:strCache>
            </c:strRef>
          </c:cat>
          <c:val>
            <c:numRef>
              <c:f>Hoja1!$B$2:$B$16</c:f>
              <c:numCache>
                <c:formatCode>0.00%</c:formatCode>
                <c:ptCount val="15"/>
                <c:pt idx="0">
                  <c:v>2805.277</c:v>
                </c:pt>
                <c:pt idx="1">
                  <c:v>3105.1579000000002</c:v>
                </c:pt>
                <c:pt idx="2">
                  <c:v>30.767600000000002</c:v>
                </c:pt>
                <c:pt idx="3">
                  <c:v>1137.3988999999999</c:v>
                </c:pt>
                <c:pt idx="4">
                  <c:v>106.92230000000001</c:v>
                </c:pt>
                <c:pt idx="5">
                  <c:v>60</c:v>
                </c:pt>
                <c:pt idx="6">
                  <c:v>1137.5796</c:v>
                </c:pt>
                <c:pt idx="7">
                  <c:v>2758.8883000000001</c:v>
                </c:pt>
                <c:pt idx="8">
                  <c:v>101</c:v>
                </c:pt>
                <c:pt idx="9">
                  <c:v>395.8066</c:v>
                </c:pt>
                <c:pt idx="10">
                  <c:v>161.34370000000001</c:v>
                </c:pt>
                <c:pt idx="11">
                  <c:v>845.31510000000003</c:v>
                </c:pt>
                <c:pt idx="12">
                  <c:v>861.02</c:v>
                </c:pt>
                <c:pt idx="13">
                  <c:v>239.5</c:v>
                </c:pt>
                <c:pt idx="14">
                  <c:v>59.227699999999999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050"/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2A361-E6C0-488D-A642-1AB60B507796}" type="datetimeFigureOut">
              <a:rPr lang="es-ES" smtClean="0"/>
              <a:t>30/01/2019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A6D77-F905-43F0-A785-D4928A59D0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1050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2A361-E6C0-488D-A642-1AB60B507796}" type="datetimeFigureOut">
              <a:rPr lang="es-ES" smtClean="0"/>
              <a:t>30/01/2019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A6D77-F905-43F0-A785-D4928A59D0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2836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2A361-E6C0-488D-A642-1AB60B507796}" type="datetimeFigureOut">
              <a:rPr lang="es-ES" smtClean="0"/>
              <a:t>30/01/2019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A6D77-F905-43F0-A785-D4928A59D0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1366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2A361-E6C0-488D-A642-1AB60B507796}" type="datetimeFigureOut">
              <a:rPr lang="es-ES" smtClean="0"/>
              <a:t>30/01/2019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A6D77-F905-43F0-A785-D4928A59D0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9045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2A361-E6C0-488D-A642-1AB60B507796}" type="datetimeFigureOut">
              <a:rPr lang="es-ES" smtClean="0"/>
              <a:t>30/01/2019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A6D77-F905-43F0-A785-D4928A59D0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894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2A361-E6C0-488D-A642-1AB60B507796}" type="datetimeFigureOut">
              <a:rPr lang="es-ES" smtClean="0"/>
              <a:t>30/01/2019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A6D77-F905-43F0-A785-D4928A59D0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8561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2A361-E6C0-488D-A642-1AB60B507796}" type="datetimeFigureOut">
              <a:rPr lang="es-ES" smtClean="0"/>
              <a:t>30/01/2019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A6D77-F905-43F0-A785-D4928A59D0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0043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2A361-E6C0-488D-A642-1AB60B507796}" type="datetimeFigureOut">
              <a:rPr lang="es-ES" smtClean="0"/>
              <a:t>30/01/2019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A6D77-F905-43F0-A785-D4928A59D0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5604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2A361-E6C0-488D-A642-1AB60B507796}" type="datetimeFigureOut">
              <a:rPr lang="es-ES" smtClean="0"/>
              <a:t>30/01/2019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A6D77-F905-43F0-A785-D4928A59D0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8365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2A361-E6C0-488D-A642-1AB60B507796}" type="datetimeFigureOut">
              <a:rPr lang="es-ES" smtClean="0"/>
              <a:t>30/01/2019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A6D77-F905-43F0-A785-D4928A59D0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2341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2A361-E6C0-488D-A642-1AB60B507796}" type="datetimeFigureOut">
              <a:rPr lang="es-ES" smtClean="0"/>
              <a:t>30/01/2019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A6D77-F905-43F0-A785-D4928A59D0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8070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2A361-E6C0-488D-A642-1AB60B507796}" type="datetimeFigureOut">
              <a:rPr lang="es-ES" smtClean="0"/>
              <a:t>30/01/2019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A6D77-F905-43F0-A785-D4928A59D0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0267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UDAL AURREKONTUAK 2019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_tradnl" sz="5400" dirty="0" smtClean="0"/>
              <a:t>ZIRIBORROA/BORRADOR</a:t>
            </a:r>
            <a:endParaRPr lang="es-ES" sz="54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24945"/>
            <a:ext cx="6975479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49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Presupuesto de gastos 2019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2437968"/>
              </p:ext>
            </p:extLst>
          </p:nvPr>
        </p:nvGraphicFramePr>
        <p:xfrm>
          <a:off x="1691680" y="1844824"/>
          <a:ext cx="6583680" cy="42484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</a:tblGrid>
              <a:tr h="196581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effectLst/>
                          <a:latin typeface="Arial"/>
                        </a:rPr>
                        <a:t>2018</a:t>
                      </a:r>
                      <a:endParaRPr lang="es-E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effectLst/>
                          <a:latin typeface="Arial"/>
                        </a:rPr>
                        <a:t>2019</a:t>
                      </a:r>
                      <a:endParaRPr lang="es-E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effectLst/>
                          <a:latin typeface="Arial"/>
                        </a:rPr>
                        <a:t>DIFERENCIA</a:t>
                      </a:r>
                    </a:p>
                  </a:txBody>
                  <a:tcPr marL="9525" marR="9525" marT="9525" marB="0" anchor="b"/>
                </a:tc>
              </a:tr>
              <a:tr h="45021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effectLst/>
                          <a:latin typeface="Arial"/>
                        </a:rPr>
                        <a:t>Cap. 1. Gastos de Personal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effectLst/>
                          <a:latin typeface="Arial"/>
                        </a:rPr>
                        <a:t>    </a:t>
                      </a:r>
                      <a:r>
                        <a:rPr lang="es-ES" sz="1100" b="0" i="0" u="none" strike="noStrike" dirty="0" smtClean="0">
                          <a:effectLst/>
                          <a:latin typeface="Arial"/>
                        </a:rPr>
                        <a:t>743.898,80 €</a:t>
                      </a:r>
                      <a:endParaRPr lang="es-E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effectLst/>
                          <a:latin typeface="Arial"/>
                        </a:rPr>
                        <a:t>    </a:t>
                      </a:r>
                      <a:r>
                        <a:rPr lang="es-ES" sz="1100" b="0" i="0" u="none" strike="noStrike" dirty="0" smtClean="0">
                          <a:effectLst/>
                          <a:latin typeface="Arial"/>
                        </a:rPr>
                        <a:t>778.356,85</a:t>
                      </a:r>
                      <a:r>
                        <a:rPr lang="es-ES" sz="1100" b="0" i="0" u="none" strike="noStrike" baseline="0" dirty="0" smtClean="0">
                          <a:effectLst/>
                          <a:latin typeface="Arial"/>
                        </a:rPr>
                        <a:t> €</a:t>
                      </a:r>
                      <a:endParaRPr lang="es-ES" sz="1100" b="0" i="0" u="none" strike="noStrike" dirty="0" smtClean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baseline="0" dirty="0" smtClean="0">
                          <a:effectLst/>
                          <a:latin typeface="Arial"/>
                        </a:rPr>
                        <a:t>4,63 </a:t>
                      </a:r>
                      <a:r>
                        <a:rPr lang="es-ES" sz="1100" b="0" i="0" u="none" strike="noStrike" dirty="0" smtClean="0">
                          <a:effectLst/>
                          <a:latin typeface="Arial"/>
                        </a:rPr>
                        <a:t>%</a:t>
                      </a:r>
                      <a:endParaRPr lang="es-E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5021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effectLst/>
                          <a:latin typeface="Arial"/>
                        </a:rPr>
                        <a:t>Cap. 2 Gastos corrientes y de servicios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effectLst/>
                          <a:latin typeface="Arial"/>
                        </a:rPr>
                        <a:t>    </a:t>
                      </a:r>
                      <a:r>
                        <a:rPr lang="es-ES" sz="1100" b="0" i="0" u="none" strike="noStrike" dirty="0" smtClean="0">
                          <a:effectLst/>
                          <a:latin typeface="Arial"/>
                        </a:rPr>
                        <a:t>596.103,17€ </a:t>
                      </a:r>
                      <a:endParaRPr lang="es-E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effectLst/>
                          <a:latin typeface="Arial"/>
                        </a:rPr>
                        <a:t>    </a:t>
                      </a:r>
                      <a:r>
                        <a:rPr lang="es-ES" sz="1100" b="0" i="0" u="none" strike="noStrike" dirty="0" smtClean="0">
                          <a:effectLst/>
                          <a:latin typeface="Arial"/>
                        </a:rPr>
                        <a:t>617.601,54</a:t>
                      </a:r>
                      <a:r>
                        <a:rPr lang="es-ES" sz="1100" b="0" i="0" u="none" strike="noStrike" baseline="0" dirty="0" smtClean="0">
                          <a:effectLst/>
                          <a:latin typeface="Arial"/>
                        </a:rPr>
                        <a:t> €</a:t>
                      </a:r>
                      <a:endParaRPr lang="es-E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baseline="0" dirty="0" smtClean="0">
                          <a:effectLst/>
                          <a:latin typeface="Arial"/>
                        </a:rPr>
                        <a:t>3,61 </a:t>
                      </a:r>
                      <a:r>
                        <a:rPr lang="es-ES" sz="1100" b="0" i="0" u="none" strike="noStrike" dirty="0" smtClean="0">
                          <a:effectLst/>
                          <a:latin typeface="Arial"/>
                        </a:rPr>
                        <a:t>%</a:t>
                      </a:r>
                      <a:endParaRPr lang="es-E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5021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effectLst/>
                          <a:latin typeface="Arial"/>
                        </a:rPr>
                        <a:t>Cap. 4. Transferencias corrientes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effectLst/>
                          <a:latin typeface="Arial"/>
                        </a:rPr>
                        <a:t>    </a:t>
                      </a:r>
                      <a:r>
                        <a:rPr lang="es-ES" sz="1100" b="0" i="0" u="none" strike="noStrike" dirty="0" smtClean="0">
                          <a:effectLst/>
                          <a:latin typeface="Arial"/>
                        </a:rPr>
                        <a:t>351.986,26 </a:t>
                      </a:r>
                      <a:r>
                        <a:rPr lang="es-ES" sz="1100" b="0" i="0" u="none" strike="noStrike" dirty="0">
                          <a:effectLst/>
                          <a:latin typeface="Arial"/>
                        </a:rPr>
                        <a:t>€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effectLst/>
                          <a:latin typeface="Arial"/>
                        </a:rPr>
                        <a:t>    </a:t>
                      </a:r>
                      <a:r>
                        <a:rPr lang="es-ES" sz="1100" b="0" i="0" u="none" strike="noStrike" dirty="0" smtClean="0">
                          <a:effectLst/>
                          <a:latin typeface="Arial"/>
                        </a:rPr>
                        <a:t>416.224,60 </a:t>
                      </a:r>
                      <a:r>
                        <a:rPr lang="es-ES" sz="1100" b="0" i="0" u="none" strike="noStrike" dirty="0">
                          <a:effectLst/>
                          <a:latin typeface="Arial"/>
                        </a:rPr>
                        <a:t>€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 smtClean="0">
                          <a:effectLst/>
                          <a:latin typeface="Arial"/>
                        </a:rPr>
                        <a:t>18,25</a:t>
                      </a:r>
                      <a:r>
                        <a:rPr lang="es-ES" sz="1100" b="0" i="0" u="none" strike="noStrike" baseline="0" dirty="0" smtClean="0">
                          <a:effectLst/>
                          <a:latin typeface="Arial"/>
                        </a:rPr>
                        <a:t> </a:t>
                      </a:r>
                      <a:r>
                        <a:rPr lang="es-ES" sz="1100" b="0" i="0" u="none" strike="noStrike" dirty="0" smtClean="0">
                          <a:effectLst/>
                          <a:latin typeface="Arial"/>
                        </a:rPr>
                        <a:t>%</a:t>
                      </a:r>
                      <a:endParaRPr lang="es-E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5021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effectLst/>
                          <a:latin typeface="Arial"/>
                        </a:rPr>
                        <a:t>Cap. </a:t>
                      </a:r>
                      <a:r>
                        <a:rPr lang="es-ES" sz="1100" b="0" i="0" u="none" strike="noStrike" dirty="0" smtClean="0">
                          <a:effectLst/>
                          <a:latin typeface="Arial"/>
                        </a:rPr>
                        <a:t>5.</a:t>
                      </a:r>
                      <a:r>
                        <a:rPr lang="es-ES" sz="1100" b="0" i="0" u="none" strike="noStrike" baseline="0" dirty="0" smtClean="0">
                          <a:effectLst/>
                          <a:latin typeface="Arial"/>
                        </a:rPr>
                        <a:t> Crédito global</a:t>
                      </a:r>
                      <a:endParaRPr lang="es-E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effectLst/>
                          <a:latin typeface="Arial"/>
                        </a:rPr>
                        <a:t>13.235,36 €</a:t>
                      </a:r>
                      <a:endParaRPr lang="es-E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effectLst/>
                          <a:latin typeface="Arial"/>
                        </a:rPr>
                        <a:t>11.199,92</a:t>
                      </a:r>
                      <a:r>
                        <a:rPr lang="es-ES" sz="1100" b="0" i="0" u="none" strike="noStrike" baseline="0" dirty="0" smtClean="0">
                          <a:effectLst/>
                          <a:latin typeface="Arial"/>
                        </a:rPr>
                        <a:t> </a:t>
                      </a:r>
                      <a:r>
                        <a:rPr lang="es-ES" sz="1100" b="0" i="0" u="none" strike="noStrike" dirty="0" smtClean="0">
                          <a:effectLst/>
                          <a:latin typeface="Arial"/>
                        </a:rPr>
                        <a:t>€</a:t>
                      </a:r>
                      <a:endParaRPr lang="es-E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 smtClean="0">
                          <a:effectLst/>
                          <a:latin typeface="Arial"/>
                        </a:rPr>
                        <a:t>-15,38</a:t>
                      </a:r>
                      <a:r>
                        <a:rPr lang="es-ES" sz="1100" b="0" i="0" u="none" strike="noStrike" baseline="0" dirty="0" smtClean="0">
                          <a:effectLst/>
                          <a:latin typeface="Arial"/>
                        </a:rPr>
                        <a:t> </a:t>
                      </a:r>
                      <a:r>
                        <a:rPr lang="es-ES" sz="1100" b="0" i="0" u="none" strike="noStrike" dirty="0" smtClean="0">
                          <a:effectLst/>
                          <a:latin typeface="Arial"/>
                        </a:rPr>
                        <a:t>%</a:t>
                      </a:r>
                      <a:endParaRPr lang="es-E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5021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effectLst/>
                          <a:latin typeface="Arial"/>
                        </a:rPr>
                        <a:t>Cap. 6 Inversiones reales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effectLst/>
                          <a:latin typeface="Arial"/>
                        </a:rPr>
                        <a:t>    </a:t>
                      </a:r>
                      <a:r>
                        <a:rPr lang="es-ES" sz="1100" b="0" i="0" u="none" strike="noStrike" dirty="0" smtClean="0">
                          <a:effectLst/>
                          <a:latin typeface="Arial"/>
                        </a:rPr>
                        <a:t>139.474,00 </a:t>
                      </a:r>
                      <a:r>
                        <a:rPr lang="es-ES" sz="1100" b="0" i="0" u="none" strike="noStrike" dirty="0">
                          <a:effectLst/>
                          <a:latin typeface="Arial"/>
                        </a:rPr>
                        <a:t>€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effectLst/>
                          <a:latin typeface="Arial"/>
                        </a:rPr>
                        <a:t>    </a:t>
                      </a:r>
                      <a:r>
                        <a:rPr lang="es-ES" sz="1100" b="0" i="0" u="none" strike="noStrike" dirty="0" smtClean="0">
                          <a:effectLst/>
                          <a:latin typeface="Arial"/>
                        </a:rPr>
                        <a:t>401.592,85 </a:t>
                      </a:r>
                      <a:r>
                        <a:rPr lang="es-ES" sz="1100" b="0" i="0" u="none" strike="noStrike" dirty="0">
                          <a:effectLst/>
                          <a:latin typeface="Arial"/>
                        </a:rPr>
                        <a:t>€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baseline="0" dirty="0" smtClean="0">
                          <a:effectLst/>
                          <a:latin typeface="Arial"/>
                        </a:rPr>
                        <a:t>187,93 </a:t>
                      </a:r>
                      <a:r>
                        <a:rPr lang="es-ES" sz="1100" b="0" i="0" u="none" strike="noStrike" dirty="0" smtClean="0">
                          <a:effectLst/>
                          <a:latin typeface="Arial"/>
                        </a:rPr>
                        <a:t>%</a:t>
                      </a:r>
                      <a:endParaRPr lang="es-E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5021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effectLst/>
                          <a:latin typeface="Arial"/>
                        </a:rPr>
                        <a:t>Cap. 7 Transferencias de capital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450210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effectLst/>
                          <a:latin typeface="Arial"/>
                        </a:rPr>
                        <a:t>Ca.8 Activos financieros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effectLst/>
                          <a:latin typeface="Arial"/>
                        </a:rPr>
                        <a:t>      </a:t>
                      </a:r>
                      <a:r>
                        <a:rPr lang="es-ES" sz="1100" b="0" i="0" u="none" strike="noStrike" dirty="0" smtClean="0">
                          <a:effectLst/>
                          <a:latin typeface="Arial"/>
                        </a:rPr>
                        <a:t>6.000,00 </a:t>
                      </a:r>
                      <a:r>
                        <a:rPr lang="es-ES" sz="1100" b="0" i="0" u="none" strike="noStrike" dirty="0">
                          <a:effectLst/>
                          <a:latin typeface="Arial"/>
                        </a:rPr>
                        <a:t>€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effectLst/>
                          <a:latin typeface="Arial"/>
                        </a:rPr>
                        <a:t>      </a:t>
                      </a:r>
                      <a:r>
                        <a:rPr lang="es-ES" sz="1100" b="0" i="0" u="none" strike="noStrike" dirty="0" smtClean="0">
                          <a:effectLst/>
                          <a:latin typeface="Arial"/>
                        </a:rPr>
                        <a:t>6.000,00 </a:t>
                      </a:r>
                      <a:r>
                        <a:rPr lang="es-ES" sz="1100" b="0" i="0" u="none" strike="noStrike" dirty="0">
                          <a:effectLst/>
                          <a:latin typeface="Arial"/>
                        </a:rPr>
                        <a:t>€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 smtClean="0">
                          <a:effectLst/>
                          <a:latin typeface="Arial"/>
                        </a:rPr>
                        <a:t>0,00%</a:t>
                      </a:r>
                      <a:endParaRPr lang="es-E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50210"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1100" b="0" i="0" u="none" strike="noStrike" dirty="0" smtClean="0">
                          <a:effectLst/>
                          <a:latin typeface="Arial"/>
                        </a:rPr>
                        <a:t>TOTAL</a:t>
                      </a:r>
                      <a:endParaRPr lang="es-E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effectLst/>
                          <a:latin typeface="Arial"/>
                        </a:rPr>
                        <a:t> </a:t>
                      </a:r>
                      <a:r>
                        <a:rPr lang="es-ES" sz="1100" b="0" i="0" u="none" strike="noStrike" dirty="0" smtClean="0">
                          <a:effectLst/>
                          <a:latin typeface="Arial"/>
                        </a:rPr>
                        <a:t>1.850.687,59 €</a:t>
                      </a:r>
                      <a:endParaRPr lang="es-E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effectLst/>
                          <a:latin typeface="Arial"/>
                        </a:rPr>
                        <a:t> </a:t>
                      </a:r>
                      <a:r>
                        <a:rPr lang="es-ES" sz="1100" b="0" i="0" u="none" strike="noStrike" dirty="0" smtClean="0">
                          <a:effectLst/>
                          <a:latin typeface="Arial"/>
                        </a:rPr>
                        <a:t>2.230.975,56 €</a:t>
                      </a:r>
                      <a:endParaRPr lang="es-E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b="0" i="0" u="none" strike="noStrike" dirty="0">
                          <a:effectLst/>
                          <a:latin typeface="Arial"/>
                        </a:rPr>
                        <a:t> </a:t>
                      </a:r>
                      <a:r>
                        <a:rPr lang="es-ES" sz="1100" b="0" i="0" u="none" strike="noStrike" dirty="0" smtClean="0">
                          <a:effectLst/>
                          <a:latin typeface="Arial"/>
                        </a:rPr>
                        <a:t>20,55</a:t>
                      </a:r>
                      <a:r>
                        <a:rPr lang="es-ES" sz="1100" b="0" i="0" u="none" strike="noStrike" baseline="0" dirty="0" smtClean="0">
                          <a:effectLst/>
                          <a:latin typeface="Arial"/>
                        </a:rPr>
                        <a:t> </a:t>
                      </a:r>
                      <a:r>
                        <a:rPr lang="es-ES" sz="1100" b="0" i="0" u="none" strike="noStrike" dirty="0" smtClean="0">
                          <a:effectLst/>
                          <a:latin typeface="Arial"/>
                        </a:rPr>
                        <a:t>%</a:t>
                      </a:r>
                      <a:endParaRPr lang="es-ES" sz="11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5021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747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4057613"/>
              </p:ext>
            </p:extLst>
          </p:nvPr>
        </p:nvGraphicFramePr>
        <p:xfrm>
          <a:off x="683568" y="83671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4988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CAPÍTULO 6. INVERSIONES</a:t>
            </a:r>
            <a:endParaRPr lang="es-ES" dirty="0"/>
          </a:p>
        </p:txBody>
      </p:sp>
      <p:graphicFrame>
        <p:nvGraphicFramePr>
          <p:cNvPr id="17" name="Marcador de contenido 1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0550655"/>
              </p:ext>
            </p:extLst>
          </p:nvPr>
        </p:nvGraphicFramePr>
        <p:xfrm>
          <a:off x="467544" y="1600201"/>
          <a:ext cx="7560840" cy="50691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954"/>
                <a:gridCol w="745431"/>
                <a:gridCol w="5380740"/>
                <a:gridCol w="937715"/>
              </a:tblGrid>
              <a:tr h="200110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 dirty="0">
                          <a:effectLst/>
                          <a:latin typeface="Arial" panose="020B060402020202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effectLst/>
                          <a:latin typeface="Arial" panose="020B0604020202020204" pitchFamily="34" charset="0"/>
                        </a:rPr>
                        <a:t>601001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effectLst/>
                          <a:latin typeface="Arial" panose="020B0604020202020204" pitchFamily="34" charset="0"/>
                        </a:rPr>
                        <a:t>RENOVACION TUBERIAS FIBROCEMENTO RED ABAST. AGUA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effectLst/>
                          <a:latin typeface="Arial" panose="020B0604020202020204" pitchFamily="34" charset="0"/>
                        </a:rPr>
                        <a:t>           100,00 € </a:t>
                      </a:r>
                    </a:p>
                  </a:txBody>
                  <a:tcPr marL="9525" marR="9525" marT="9525" marB="0" anchor="b"/>
                </a:tc>
              </a:tr>
              <a:tr h="176266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effectLst/>
                          <a:latin typeface="Arial" panose="020B0604020202020204" pitchFamily="34" charset="0"/>
                        </a:rPr>
                        <a:t>342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effectLst/>
                          <a:latin typeface="Arial" panose="020B0604020202020204" pitchFamily="34" charset="0"/>
                        </a:rPr>
                        <a:t>601001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effectLst/>
                          <a:latin typeface="Arial" panose="020B0604020202020204" pitchFamily="34" charset="0"/>
                        </a:rPr>
                        <a:t>ACONDICIONAMIENTO PISCINAS MUNICIPALES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effectLst/>
                          <a:latin typeface="Arial" panose="020B0604020202020204" pitchFamily="34" charset="0"/>
                        </a:rPr>
                        <a:t>           100,00 € </a:t>
                      </a:r>
                    </a:p>
                  </a:txBody>
                  <a:tcPr marL="9525" marR="9525" marT="9525" marB="0" anchor="b"/>
                </a:tc>
              </a:tr>
              <a:tr h="200110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effectLst/>
                          <a:latin typeface="Arial" panose="020B060402020202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effectLst/>
                          <a:latin typeface="Arial" panose="020B0604020202020204" pitchFamily="34" charset="0"/>
                        </a:rPr>
                        <a:t>601002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effectLst/>
                          <a:latin typeface="Arial" panose="020B0604020202020204" pitchFamily="34" charset="0"/>
                        </a:rPr>
                        <a:t>CONEXION EN BAJA DE ARQUETA CASERIAS A RED AGUAS GORDELIZ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effectLst/>
                          <a:latin typeface="Arial" panose="020B0604020202020204" pitchFamily="34" charset="0"/>
                        </a:rPr>
                        <a:t>           100,00 € </a:t>
                      </a:r>
                    </a:p>
                  </a:txBody>
                  <a:tcPr marL="9525" marR="9525" marT="9525" marB="0" anchor="b"/>
                </a:tc>
              </a:tr>
              <a:tr h="200110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effectLst/>
                          <a:latin typeface="Arial" panose="020B0604020202020204" pitchFamily="34" charset="0"/>
                        </a:rPr>
                        <a:t>165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effectLst/>
                          <a:latin typeface="Arial" panose="020B0604020202020204" pitchFamily="34" charset="0"/>
                        </a:rPr>
                        <a:t>601002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effectLst/>
                          <a:latin typeface="Arial" panose="020B0604020202020204" pitchFamily="34" charset="0"/>
                        </a:rPr>
                        <a:t>MEDIDAS EFIC. ENERG.: SUSTIT.ILUMINACION A LED 2018 FASE II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effectLst/>
                          <a:latin typeface="Arial" panose="020B0604020202020204" pitchFamily="34" charset="0"/>
                        </a:rPr>
                        <a:t>     23.895,00 € </a:t>
                      </a:r>
                    </a:p>
                  </a:txBody>
                  <a:tcPr marL="9525" marR="9525" marT="9525" marB="0" anchor="b"/>
                </a:tc>
              </a:tr>
              <a:tr h="176266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effectLst/>
                          <a:latin typeface="Arial" panose="020B0604020202020204" pitchFamily="34" charset="0"/>
                        </a:rPr>
                        <a:t>342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effectLst/>
                          <a:latin typeface="Arial" panose="020B0604020202020204" pitchFamily="34" charset="0"/>
                        </a:rPr>
                        <a:t>601002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effectLst/>
                          <a:latin typeface="Arial" panose="020B0604020202020204" pitchFamily="34" charset="0"/>
                        </a:rPr>
                        <a:t>RENOVACION VALLADO ZONA DEPORTIVA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effectLst/>
                          <a:latin typeface="Arial" panose="020B0604020202020204" pitchFamily="34" charset="0"/>
                        </a:rPr>
                        <a:t>        2.000,00 € </a:t>
                      </a:r>
                    </a:p>
                  </a:txBody>
                  <a:tcPr marL="9525" marR="9525" marT="9525" marB="0" anchor="b"/>
                </a:tc>
              </a:tr>
              <a:tr h="200110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effectLst/>
                          <a:latin typeface="Arial" panose="020B0604020202020204" pitchFamily="34" charset="0"/>
                        </a:rPr>
                        <a:t>459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effectLst/>
                          <a:latin typeface="Arial" panose="020B0604020202020204" pitchFamily="34" charset="0"/>
                        </a:rPr>
                        <a:t>601003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effectLst/>
                          <a:latin typeface="Arial" panose="020B0604020202020204" pitchFamily="34" charset="0"/>
                        </a:rPr>
                        <a:t>MEJORA DE ISLETAS EN ZONA JAUREGIA JUNTO CTRA. ARTEKO ALDAPA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effectLst/>
                          <a:latin typeface="Arial" panose="020B0604020202020204" pitchFamily="34" charset="0"/>
                        </a:rPr>
                        <a:t>        2.000,00 € </a:t>
                      </a:r>
                    </a:p>
                  </a:txBody>
                  <a:tcPr marL="9525" marR="9525" marT="9525" marB="0" anchor="b"/>
                </a:tc>
              </a:tr>
              <a:tr h="176266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effectLst/>
                          <a:latin typeface="Arial" panose="020B0604020202020204" pitchFamily="34" charset="0"/>
                        </a:rPr>
                        <a:t>459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effectLst/>
                          <a:latin typeface="Arial" panose="020B0604020202020204" pitchFamily="34" charset="0"/>
                        </a:rPr>
                        <a:t>601004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effectLst/>
                          <a:latin typeface="Arial" panose="020B0604020202020204" pitchFamily="34" charset="0"/>
                        </a:rPr>
                        <a:t>INVERSIONES EN BARRIOS (MEJORA DE CAMINOS)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effectLst/>
                          <a:latin typeface="Arial" panose="020B0604020202020204" pitchFamily="34" charset="0"/>
                        </a:rPr>
                        <a:t>     20.000,00 € </a:t>
                      </a:r>
                    </a:p>
                  </a:txBody>
                  <a:tcPr marL="9525" marR="9525" marT="9525" marB="0" anchor="b"/>
                </a:tc>
              </a:tr>
              <a:tr h="200110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effectLst/>
                          <a:latin typeface="Arial" panose="020B0604020202020204" pitchFamily="34" charset="0"/>
                        </a:rPr>
                        <a:t>459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effectLst/>
                          <a:latin typeface="Arial" panose="020B0604020202020204" pitchFamily="34" charset="0"/>
                        </a:rPr>
                        <a:t>601005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effectLst/>
                          <a:latin typeface="Arial" panose="020B0604020202020204" pitchFamily="34" charset="0"/>
                        </a:rPr>
                        <a:t>OBRAS URBANIZACION PLAN PARCIAL SR1 DE ARTZINIEGA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effectLst/>
                          <a:latin typeface="Arial" panose="020B0604020202020204" pitchFamily="34" charset="0"/>
                        </a:rPr>
                        <a:t>     21.368,70 € </a:t>
                      </a:r>
                    </a:p>
                  </a:txBody>
                  <a:tcPr marL="9525" marR="9525" marT="9525" marB="0" anchor="b"/>
                </a:tc>
              </a:tr>
              <a:tr h="176266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effectLst/>
                          <a:latin typeface="Arial" panose="020B0604020202020204" pitchFamily="34" charset="0"/>
                        </a:rPr>
                        <a:t>150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effectLst/>
                          <a:latin typeface="Arial" panose="020B0604020202020204" pitchFamily="34" charset="0"/>
                        </a:rPr>
                        <a:t>609000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effectLst/>
                          <a:latin typeface="Arial" panose="020B0604020202020204" pitchFamily="34" charset="0"/>
                        </a:rPr>
                        <a:t>ADQUISICION DE MOBILIARIO URBANO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effectLst/>
                          <a:latin typeface="Arial" panose="020B0604020202020204" pitchFamily="34" charset="0"/>
                        </a:rPr>
                        <a:t>        2.300,00 € </a:t>
                      </a:r>
                    </a:p>
                  </a:txBody>
                  <a:tcPr marL="9525" marR="9525" marT="9525" marB="0" anchor="b"/>
                </a:tc>
              </a:tr>
              <a:tr h="200110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effectLst/>
                          <a:latin typeface="Arial" panose="020B0604020202020204" pitchFamily="34" charset="0"/>
                        </a:rPr>
                        <a:t>150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effectLst/>
                          <a:latin typeface="Arial" panose="020B0604020202020204" pitchFamily="34" charset="0"/>
                        </a:rPr>
                        <a:t>609001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effectLst/>
                          <a:latin typeface="Arial" panose="020B0604020202020204" pitchFamily="34" charset="0"/>
                        </a:rPr>
                        <a:t>MEJORA ZONA DE COLUMPIOS EN PARQUE PLAZA GARAI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effectLst/>
                          <a:latin typeface="Arial" panose="020B0604020202020204" pitchFamily="34" charset="0"/>
                        </a:rPr>
                        <a:t>        1.000,00 € </a:t>
                      </a:r>
                    </a:p>
                  </a:txBody>
                  <a:tcPr marL="9525" marR="9525" marT="9525" marB="0" anchor="b"/>
                </a:tc>
              </a:tr>
              <a:tr h="176266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effectLst/>
                          <a:latin typeface="Arial" panose="020B0604020202020204" pitchFamily="34" charset="0"/>
                        </a:rPr>
                        <a:t>933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effectLst/>
                          <a:latin typeface="Arial" panose="020B0604020202020204" pitchFamily="34" charset="0"/>
                        </a:rPr>
                        <a:t>609001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effectLst/>
                          <a:latin typeface="Arial" panose="020B0604020202020204" pitchFamily="34" charset="0"/>
                        </a:rPr>
                        <a:t>RECTIFICACION DEL INVENTARIO DE BIENES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effectLst/>
                          <a:latin typeface="Arial" panose="020B0604020202020204" pitchFamily="34" charset="0"/>
                        </a:rPr>
                        <a:t>        1.000,00 € </a:t>
                      </a:r>
                    </a:p>
                  </a:txBody>
                  <a:tcPr marL="9525" marR="9525" marT="9525" marB="0" anchor="b"/>
                </a:tc>
              </a:tr>
              <a:tr h="200110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effectLst/>
                          <a:latin typeface="Arial" panose="020B0604020202020204" pitchFamily="34" charset="0"/>
                        </a:rPr>
                        <a:t>323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effectLst/>
                          <a:latin typeface="Arial" panose="020B0604020202020204" pitchFamily="34" charset="0"/>
                        </a:rPr>
                        <a:t>622001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none" strike="noStrike">
                          <a:effectLst/>
                          <a:latin typeface="Arial" panose="020B0604020202020204" pitchFamily="34" charset="0"/>
                        </a:rPr>
                        <a:t>PINTADO DE COLEGIO E IKASTOLA ARTEKO GURE AMA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effectLst/>
                          <a:latin typeface="Arial" panose="020B0604020202020204" pitchFamily="34" charset="0"/>
                        </a:rPr>
                        <a:t>        3.000,00 € </a:t>
                      </a:r>
                    </a:p>
                  </a:txBody>
                  <a:tcPr marL="9525" marR="9525" marT="9525" marB="0" anchor="b"/>
                </a:tc>
              </a:tr>
              <a:tr h="200110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effectLst/>
                          <a:latin typeface="Arial" panose="020B0604020202020204" pitchFamily="34" charset="0"/>
                        </a:rPr>
                        <a:t>920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effectLst/>
                          <a:latin typeface="Arial" panose="020B0604020202020204" pitchFamily="34" charset="0"/>
                        </a:rPr>
                        <a:t>622001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effectLst/>
                          <a:latin typeface="Arial" panose="020B0604020202020204" pitchFamily="34" charset="0"/>
                        </a:rPr>
                        <a:t>ADECUACION ACCESIBILIDAD CASA CONSISTORIAL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effectLst/>
                          <a:latin typeface="Arial" panose="020B0604020202020204" pitchFamily="34" charset="0"/>
                        </a:rPr>
                        <a:t>           100,00 € </a:t>
                      </a:r>
                    </a:p>
                  </a:txBody>
                  <a:tcPr marL="9525" marR="9525" marT="9525" marB="0" anchor="b"/>
                </a:tc>
              </a:tr>
              <a:tr h="200110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effectLst/>
                          <a:latin typeface="Arial" panose="020B0604020202020204" pitchFamily="34" charset="0"/>
                        </a:rPr>
                        <a:t>450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effectLst/>
                          <a:latin typeface="Arial" panose="020B0604020202020204" pitchFamily="34" charset="0"/>
                        </a:rPr>
                        <a:t>643001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_tradnl" sz="9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REDACCION</a:t>
                      </a:r>
                      <a:r>
                        <a:rPr lang="es-ES_tradnl" sz="900" b="0" i="0" u="none" strike="noStrike" baseline="0" dirty="0" smtClean="0">
                          <a:effectLst/>
                          <a:latin typeface="Arial" panose="020B0604020202020204" pitchFamily="34" charset="0"/>
                        </a:rPr>
                        <a:t> PROYECTO CAMINO BARRATXI</a:t>
                      </a:r>
                      <a:endParaRPr lang="es-E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effectLst/>
                          <a:latin typeface="Arial" panose="020B0604020202020204" pitchFamily="34" charset="0"/>
                        </a:rPr>
                        <a:t>           100,00 € </a:t>
                      </a:r>
                    </a:p>
                  </a:txBody>
                  <a:tcPr marL="9525" marR="9525" marT="9525" marB="0" anchor="b"/>
                </a:tc>
              </a:tr>
              <a:tr h="200110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effectLst/>
                          <a:latin typeface="Arial" panose="020B0604020202020204" pitchFamily="34" charset="0"/>
                        </a:rPr>
                        <a:t>323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effectLst/>
                          <a:latin typeface="Arial" panose="020B0604020202020204" pitchFamily="34" charset="0"/>
                        </a:rPr>
                        <a:t>622002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 dirty="0">
                          <a:effectLst/>
                          <a:latin typeface="Arial" panose="020B0604020202020204" pitchFamily="34" charset="0"/>
                        </a:rPr>
                        <a:t>REFORMA DE ASEOS EN EDIF. INFANTIL IKASTOLA ARTEKO GURE AMA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effectLst/>
                          <a:latin typeface="Arial" panose="020B0604020202020204" pitchFamily="34" charset="0"/>
                        </a:rPr>
                        <a:t>           100,00 € </a:t>
                      </a:r>
                    </a:p>
                  </a:txBody>
                  <a:tcPr marL="9525" marR="9525" marT="9525" marB="0" anchor="b"/>
                </a:tc>
              </a:tr>
              <a:tr h="176266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effectLst/>
                          <a:latin typeface="Arial" panose="020B0604020202020204" pitchFamily="34" charset="0"/>
                        </a:rPr>
                        <a:t>920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effectLst/>
                          <a:latin typeface="Arial" panose="020B0604020202020204" pitchFamily="34" charset="0"/>
                        </a:rPr>
                        <a:t>623004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effectLst/>
                          <a:latin typeface="Arial" panose="020B0604020202020204" pitchFamily="34" charset="0"/>
                        </a:rPr>
                        <a:t>MAQUINARIA Y UTILLAJE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effectLst/>
                          <a:latin typeface="Arial" panose="020B0604020202020204" pitchFamily="34" charset="0"/>
                        </a:rPr>
                        <a:t>        5.000,00 € </a:t>
                      </a:r>
                    </a:p>
                  </a:txBody>
                  <a:tcPr marL="9525" marR="9525" marT="9525" marB="0" anchor="b"/>
                </a:tc>
              </a:tr>
              <a:tr h="176266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effectLst/>
                          <a:latin typeface="Arial" panose="020B0604020202020204" pitchFamily="34" charset="0"/>
                        </a:rPr>
                        <a:t>230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effectLst/>
                          <a:latin typeface="Arial" panose="020B0604020202020204" pitchFamily="34" charset="0"/>
                        </a:rPr>
                        <a:t>625001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effectLst/>
                          <a:latin typeface="Arial" panose="020B0604020202020204" pitchFamily="34" charset="0"/>
                        </a:rPr>
                        <a:t>MOBILIARIO CRAD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effectLst/>
                          <a:latin typeface="Arial" panose="020B0604020202020204" pitchFamily="34" charset="0"/>
                        </a:rPr>
                        <a:t>        1.000,00 € </a:t>
                      </a:r>
                    </a:p>
                  </a:txBody>
                  <a:tcPr marL="9525" marR="9525" marT="9525" marB="0" anchor="b"/>
                </a:tc>
              </a:tr>
              <a:tr h="176266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effectLst/>
                          <a:latin typeface="Arial" panose="020B0604020202020204" pitchFamily="34" charset="0"/>
                        </a:rPr>
                        <a:t>920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effectLst/>
                          <a:latin typeface="Arial" panose="020B0604020202020204" pitchFamily="34" charset="0"/>
                        </a:rPr>
                        <a:t>625001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effectLst/>
                          <a:latin typeface="Arial" panose="020B0604020202020204" pitchFamily="34" charset="0"/>
                        </a:rPr>
                        <a:t>MOBILIARIO Y ENSERES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effectLst/>
                          <a:latin typeface="Arial" panose="020B0604020202020204" pitchFamily="34" charset="0"/>
                        </a:rPr>
                        <a:t>        1.500,00 € </a:t>
                      </a:r>
                    </a:p>
                  </a:txBody>
                  <a:tcPr marL="9525" marR="9525" marT="9525" marB="0" anchor="b"/>
                </a:tc>
              </a:tr>
              <a:tr h="176266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effectLst/>
                          <a:latin typeface="Arial" panose="020B0604020202020204" pitchFamily="34" charset="0"/>
                        </a:rPr>
                        <a:t>920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effectLst/>
                          <a:latin typeface="Arial" panose="020B0604020202020204" pitchFamily="34" charset="0"/>
                        </a:rPr>
                        <a:t>626000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effectLst/>
                          <a:latin typeface="Arial" panose="020B0604020202020204" pitchFamily="34" charset="0"/>
                        </a:rPr>
                        <a:t>MATERIAL INFORMATICO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effectLst/>
                          <a:latin typeface="Arial" panose="020B0604020202020204" pitchFamily="34" charset="0"/>
                        </a:rPr>
                        <a:t>        3.000,00 € </a:t>
                      </a:r>
                    </a:p>
                  </a:txBody>
                  <a:tcPr marL="9525" marR="9525" marT="9525" marB="0" anchor="b"/>
                </a:tc>
              </a:tr>
              <a:tr h="200110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effectLst/>
                          <a:latin typeface="Arial" panose="020B0604020202020204" pitchFamily="34" charset="0"/>
                        </a:rPr>
                        <a:t>151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effectLst/>
                          <a:latin typeface="Arial" panose="020B0604020202020204" pitchFamily="34" charset="0"/>
                        </a:rPr>
                        <a:t>642001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effectLst/>
                          <a:latin typeface="Arial" panose="020B0604020202020204" pitchFamily="34" charset="0"/>
                        </a:rPr>
                        <a:t>PLAN GRAL ORDENAC. URBANA Y EVALUACION AMBIENTAL ESTRATEGICA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effectLst/>
                          <a:latin typeface="Arial" panose="020B0604020202020204" pitchFamily="34" charset="0"/>
                        </a:rPr>
                        <a:t>   241.327,70 € </a:t>
                      </a:r>
                    </a:p>
                  </a:txBody>
                  <a:tcPr marL="9525" marR="9525" marT="9525" marB="0" anchor="b"/>
                </a:tc>
              </a:tr>
              <a:tr h="176266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effectLst/>
                          <a:latin typeface="Arial" panose="020B0604020202020204" pitchFamily="34" charset="0"/>
                        </a:rPr>
                        <a:t>150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effectLst/>
                          <a:latin typeface="Arial" panose="020B0604020202020204" pitchFamily="34" charset="0"/>
                        </a:rPr>
                        <a:t>643001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effectLst/>
                          <a:latin typeface="Arial" panose="020B0604020202020204" pitchFamily="34" charset="0"/>
                        </a:rPr>
                        <a:t>REDACCION DE PROYECTOS TECNICOS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effectLst/>
                          <a:latin typeface="Arial" panose="020B0604020202020204" pitchFamily="34" charset="0"/>
                        </a:rPr>
                        <a:t>        1.000,00 € </a:t>
                      </a:r>
                    </a:p>
                  </a:txBody>
                  <a:tcPr marL="9525" marR="9525" marT="9525" marB="0" anchor="b"/>
                </a:tc>
              </a:tr>
              <a:tr h="200110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effectLst/>
                          <a:latin typeface="Arial" panose="020B0604020202020204" pitchFamily="34" charset="0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effectLst/>
                          <a:latin typeface="Arial" panose="020B0604020202020204" pitchFamily="34" charset="0"/>
                        </a:rPr>
                        <a:t>643001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effectLst/>
                          <a:latin typeface="Arial" panose="020B0604020202020204" pitchFamily="34" charset="0"/>
                        </a:rPr>
                        <a:t>PROYECTO Y DIRECC. OBRA RENOV. TUBERIAS FIBROCEMENTO RED AGU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effectLst/>
                          <a:latin typeface="Arial" panose="020B0604020202020204" pitchFamily="34" charset="0"/>
                        </a:rPr>
                        <a:t>     42.020,79 € </a:t>
                      </a:r>
                    </a:p>
                  </a:txBody>
                  <a:tcPr marL="9525" marR="9525" marT="9525" marB="0" anchor="b"/>
                </a:tc>
              </a:tr>
              <a:tr h="176266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effectLst/>
                          <a:latin typeface="Arial" panose="020B0604020202020204" pitchFamily="34" charset="0"/>
                        </a:rPr>
                        <a:t>414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effectLst/>
                          <a:latin typeface="Arial" panose="020B0604020202020204" pitchFamily="34" charset="0"/>
                        </a:rPr>
                        <a:t>680000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effectLst/>
                          <a:latin typeface="Arial" panose="020B0604020202020204" pitchFamily="34" charset="0"/>
                        </a:rPr>
                        <a:t>MONTES. PROYECTOS Y REPOBLACIONES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effectLst/>
                          <a:latin typeface="Arial" panose="020B0604020202020204" pitchFamily="34" charset="0"/>
                        </a:rPr>
                        <a:t>        6.000,00 € </a:t>
                      </a:r>
                    </a:p>
                  </a:txBody>
                  <a:tcPr marL="9525" marR="9525" marT="9525" marB="0" anchor="b"/>
                </a:tc>
              </a:tr>
              <a:tr h="200110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effectLst/>
                          <a:latin typeface="Arial" panose="020B0604020202020204" pitchFamily="34" charset="0"/>
                        </a:rPr>
                        <a:t>414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effectLst/>
                          <a:latin typeface="Arial" panose="020B0604020202020204" pitchFamily="34" charset="0"/>
                        </a:rPr>
                        <a:t>680001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effectLst/>
                          <a:latin typeface="Arial" panose="020B0604020202020204" pitchFamily="34" charset="0"/>
                        </a:rPr>
                        <a:t>INFRAESTRUCTURA PASTOS: INSTALACION DE PORTON EN PEÑALVA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effectLst/>
                          <a:latin typeface="Arial" panose="020B0604020202020204" pitchFamily="34" charset="0"/>
                        </a:rPr>
                        <a:t>           727,10 € </a:t>
                      </a:r>
                    </a:p>
                  </a:txBody>
                  <a:tcPr marL="9525" marR="9525" marT="9525" marB="0" anchor="b"/>
                </a:tc>
              </a:tr>
              <a:tr h="176266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effectLst/>
                          <a:latin typeface="Arial" panose="020B0604020202020204" pitchFamily="34" charset="0"/>
                        </a:rPr>
                        <a:t>414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effectLst/>
                          <a:latin typeface="Arial" panose="020B0604020202020204" pitchFamily="34" charset="0"/>
                        </a:rPr>
                        <a:t>680002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 dirty="0">
                          <a:effectLst/>
                          <a:latin typeface="Arial" panose="020B0604020202020204" pitchFamily="34" charset="0"/>
                        </a:rPr>
                        <a:t>REPOBLACION DE ROTURO EN CAMPIJO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effectLst/>
                          <a:latin typeface="Arial" panose="020B0604020202020204" pitchFamily="34" charset="0"/>
                        </a:rPr>
                        <a:t>        5.352,16 € </a:t>
                      </a:r>
                    </a:p>
                  </a:txBody>
                  <a:tcPr marL="9525" marR="9525" marT="9525" marB="0" anchor="b"/>
                </a:tc>
              </a:tr>
              <a:tr h="176266"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effectLst/>
                          <a:latin typeface="Arial" panose="020B0604020202020204" pitchFamily="34" charset="0"/>
                        </a:rPr>
                        <a:t>414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effectLst/>
                          <a:latin typeface="Arial" panose="020B0604020202020204" pitchFamily="34" charset="0"/>
                        </a:rPr>
                        <a:t>680003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effectLst/>
                          <a:latin typeface="Arial" panose="020B0604020202020204" pitchFamily="34" charset="0"/>
                        </a:rPr>
                        <a:t>INSTALACION Y RETIRADA DE CIERRE EN PEÑALVA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0" i="0" u="none" strike="noStrike">
                          <a:effectLst/>
                          <a:latin typeface="Arial" panose="020B0604020202020204" pitchFamily="34" charset="0"/>
                        </a:rPr>
                        <a:t>     17.501,40 € </a:t>
                      </a:r>
                    </a:p>
                  </a:txBody>
                  <a:tcPr marL="9525" marR="9525" marT="9525" marB="0" anchor="b"/>
                </a:tc>
              </a:tr>
              <a:tr h="176266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9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>
                          <a:effectLst/>
                          <a:latin typeface="Arial" panose="020B0604020202020204" pitchFamily="34" charset="0"/>
                        </a:rPr>
                        <a:t> 401.592,85 € 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627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Distribución por programas de gasto</a:t>
            </a:r>
            <a:endParaRPr lang="es-ES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2217606"/>
              </p:ext>
            </p:extLst>
          </p:nvPr>
        </p:nvGraphicFramePr>
        <p:xfrm>
          <a:off x="5436096" y="1196752"/>
          <a:ext cx="3333056" cy="49343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5133"/>
                <a:gridCol w="261820"/>
                <a:gridCol w="311855"/>
                <a:gridCol w="1152110"/>
                <a:gridCol w="896084"/>
                <a:gridCol w="576054"/>
              </a:tblGrid>
              <a:tr h="291717"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E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3" marR="7123" marT="7123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 dirty="0">
                          <a:effectLst/>
                        </a:rPr>
                        <a:t>PRESUPUESTO </a:t>
                      </a:r>
                      <a:r>
                        <a:rPr lang="es-ES" sz="800" u="none" strike="noStrike" dirty="0" smtClean="0">
                          <a:effectLst/>
                        </a:rPr>
                        <a:t>2019</a:t>
                      </a:r>
                      <a:endParaRPr lang="es-E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3" marR="7123" marT="7123" marB="0" anchor="b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95322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800" u="none" strike="noStrike" dirty="0">
                          <a:effectLst/>
                        </a:rPr>
                        <a:t>15</a:t>
                      </a:r>
                      <a:endParaRPr lang="es-E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E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effectLst/>
                          <a:latin typeface="Arial" panose="020B0604020202020204" pitchFamily="34" charset="0"/>
                        </a:rPr>
                        <a:t>VIVIENDA Y URBANISMO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effectLst/>
                          <a:latin typeface="Arial" panose="020B0604020202020204" pitchFamily="34" charset="0"/>
                        </a:rPr>
                        <a:t>280.527,70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effectLst/>
                          <a:latin typeface="Arial" panose="020B0604020202020204" pitchFamily="34" charset="0"/>
                        </a:rPr>
                        <a:t>12,57%</a:t>
                      </a:r>
                    </a:p>
                  </a:txBody>
                  <a:tcPr marL="9525" marR="9525" marT="9525" marB="0" anchor="b"/>
                </a:tc>
              </a:tr>
              <a:tr h="295322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800" u="none" strike="noStrike">
                          <a:effectLst/>
                        </a:rPr>
                        <a:t>16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effectLst/>
                          <a:latin typeface="Arial" panose="020B0604020202020204" pitchFamily="34" charset="0"/>
                        </a:rPr>
                        <a:t>BIENESTAR COMUNITARIO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effectLst/>
                          <a:latin typeface="Arial" panose="020B0604020202020204" pitchFamily="34" charset="0"/>
                        </a:rPr>
                        <a:t>310.515,79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effectLst/>
                          <a:latin typeface="Arial" panose="020B0604020202020204" pitchFamily="34" charset="0"/>
                        </a:rPr>
                        <a:t>13,92%</a:t>
                      </a:r>
                    </a:p>
                  </a:txBody>
                  <a:tcPr marL="9525" marR="9525" marT="9525" marB="0" anchor="b"/>
                </a:tc>
              </a:tr>
              <a:tr h="147661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800" u="none" strike="noStrike">
                          <a:effectLst/>
                        </a:rPr>
                        <a:t>17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effectLst/>
                          <a:latin typeface="Arial" panose="020B0604020202020204" pitchFamily="34" charset="0"/>
                        </a:rPr>
                        <a:t>MEDIO AMBIENTE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effectLst/>
                          <a:latin typeface="Arial" panose="020B0604020202020204" pitchFamily="34" charset="0"/>
                        </a:rPr>
                        <a:t>3.076,76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effectLst/>
                          <a:latin typeface="Arial" panose="020B0604020202020204" pitchFamily="34" charset="0"/>
                        </a:rPr>
                        <a:t>0,14%</a:t>
                      </a:r>
                    </a:p>
                  </a:txBody>
                  <a:tcPr marL="9525" marR="9525" marT="9525" marB="0" anchor="b"/>
                </a:tc>
              </a:tr>
              <a:tr h="388985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800" u="none" strike="noStrike">
                          <a:effectLst/>
                        </a:rPr>
                        <a:t>23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effectLst/>
                          <a:latin typeface="Arial" panose="020B0604020202020204" pitchFamily="34" charset="0"/>
                        </a:rPr>
                        <a:t>SERVICIOS SOCIALES Y PROMOCIÓN SOCIAL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effectLst/>
                          <a:latin typeface="Arial" panose="020B0604020202020204" pitchFamily="34" charset="0"/>
                        </a:rPr>
                        <a:t>113.739,89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effectLst/>
                          <a:latin typeface="Arial" panose="020B0604020202020204" pitchFamily="34" charset="0"/>
                        </a:rPr>
                        <a:t>5,10%</a:t>
                      </a:r>
                    </a:p>
                  </a:txBody>
                  <a:tcPr marL="9525" marR="9525" marT="9525" marB="0" anchor="b"/>
                </a:tc>
              </a:tr>
              <a:tr h="295322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800" u="none" strike="noStrike">
                          <a:effectLst/>
                        </a:rPr>
                        <a:t>24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effectLst/>
                          <a:latin typeface="Arial" panose="020B0604020202020204" pitchFamily="34" charset="0"/>
                        </a:rPr>
                        <a:t>FOMENTO DEL EMPLEO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effectLst/>
                          <a:latin typeface="Arial" panose="020B0604020202020204" pitchFamily="34" charset="0"/>
                        </a:rPr>
                        <a:t>10.692,23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effectLst/>
                          <a:latin typeface="Arial" panose="020B0604020202020204" pitchFamily="34" charset="0"/>
                        </a:rPr>
                        <a:t>0,48%</a:t>
                      </a:r>
                    </a:p>
                  </a:txBody>
                  <a:tcPr marL="9525" marR="9525" marT="9525" marB="0" anchor="b"/>
                </a:tc>
              </a:tr>
              <a:tr h="147661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800" u="none" strike="noStrike">
                          <a:effectLst/>
                        </a:rPr>
                        <a:t>31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effectLst/>
                          <a:latin typeface="Arial" panose="020B0604020202020204" pitchFamily="34" charset="0"/>
                        </a:rPr>
                        <a:t>SANIDAD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effectLst/>
                          <a:latin typeface="Arial" panose="020B0604020202020204" pitchFamily="34" charset="0"/>
                        </a:rPr>
                        <a:t>6.000,00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effectLst/>
                          <a:latin typeface="Arial" panose="020B0604020202020204" pitchFamily="34" charset="0"/>
                        </a:rPr>
                        <a:t>0,27%</a:t>
                      </a:r>
                    </a:p>
                  </a:txBody>
                  <a:tcPr marL="9525" marR="9525" marT="9525" marB="0" anchor="b"/>
                </a:tc>
              </a:tr>
              <a:tr h="147661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800" u="none" strike="noStrike">
                          <a:effectLst/>
                        </a:rPr>
                        <a:t>32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effectLst/>
                          <a:latin typeface="Arial" panose="020B0604020202020204" pitchFamily="34" charset="0"/>
                        </a:rPr>
                        <a:t>EDUCACION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effectLst/>
                          <a:latin typeface="Arial" panose="020B0604020202020204" pitchFamily="34" charset="0"/>
                        </a:rPr>
                        <a:t>113.757,96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effectLst/>
                          <a:latin typeface="Arial" panose="020B0604020202020204" pitchFamily="34" charset="0"/>
                        </a:rPr>
                        <a:t>5,10%</a:t>
                      </a:r>
                    </a:p>
                  </a:txBody>
                  <a:tcPr marL="9525" marR="9525" marT="9525" marB="0" anchor="b"/>
                </a:tc>
              </a:tr>
              <a:tr h="147661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800" u="none" strike="noStrike">
                          <a:effectLst/>
                        </a:rPr>
                        <a:t>33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effectLst/>
                          <a:latin typeface="Arial" panose="020B0604020202020204" pitchFamily="34" charset="0"/>
                        </a:rPr>
                        <a:t>CULTURA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effectLst/>
                          <a:latin typeface="Arial" panose="020B0604020202020204" pitchFamily="34" charset="0"/>
                        </a:rPr>
                        <a:t>275.888,83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effectLst/>
                          <a:latin typeface="Arial" panose="020B0604020202020204" pitchFamily="34" charset="0"/>
                        </a:rPr>
                        <a:t>12,37%</a:t>
                      </a:r>
                    </a:p>
                  </a:txBody>
                  <a:tcPr marL="9525" marR="9525" marT="9525" marB="0" anchor="b"/>
                </a:tc>
              </a:tr>
              <a:tr h="147661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800" u="none" strike="noStrike">
                          <a:effectLst/>
                        </a:rPr>
                        <a:t>34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effectLst/>
                          <a:latin typeface="Arial" panose="020B0604020202020204" pitchFamily="34" charset="0"/>
                        </a:rPr>
                        <a:t>DEPORTE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effectLst/>
                          <a:latin typeface="Arial" panose="020B0604020202020204" pitchFamily="34" charset="0"/>
                        </a:rPr>
                        <a:t>100.100,00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effectLst/>
                          <a:latin typeface="Arial" panose="020B0604020202020204" pitchFamily="34" charset="0"/>
                        </a:rPr>
                        <a:t>4,49%</a:t>
                      </a:r>
                    </a:p>
                  </a:txBody>
                  <a:tcPr marL="9525" marR="9525" marT="9525" marB="0" anchor="b"/>
                </a:tc>
              </a:tr>
              <a:tr h="295322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800" u="none" strike="noStrike">
                          <a:effectLst/>
                        </a:rPr>
                        <a:t>41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effectLst/>
                          <a:latin typeface="Arial" panose="020B0604020202020204" pitchFamily="34" charset="0"/>
                        </a:rPr>
                        <a:t>AGRICULTURA Y GANADERÍA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effectLst/>
                          <a:latin typeface="Arial" panose="020B0604020202020204" pitchFamily="34" charset="0"/>
                        </a:rPr>
                        <a:t>39.580,66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effectLst/>
                          <a:latin typeface="Arial" panose="020B0604020202020204" pitchFamily="34" charset="0"/>
                        </a:rPr>
                        <a:t>1,77%</a:t>
                      </a:r>
                    </a:p>
                  </a:txBody>
                  <a:tcPr marL="9525" marR="9525" marT="9525" marB="0" anchor="b"/>
                </a:tc>
              </a:tr>
              <a:tr h="295322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800" u="none" strike="noStrike">
                          <a:effectLst/>
                        </a:rPr>
                        <a:t>43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effectLst/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effectLst/>
                          <a:latin typeface="Arial" panose="020B0604020202020204" pitchFamily="34" charset="0"/>
                        </a:rPr>
                        <a:t>COMERCIO, TURISMO Y PYMES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effectLst/>
                          <a:latin typeface="Arial" panose="020B0604020202020204" pitchFamily="34" charset="0"/>
                        </a:rPr>
                        <a:t>16.134,37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effectLst/>
                          <a:latin typeface="Arial" panose="020B0604020202020204" pitchFamily="34" charset="0"/>
                        </a:rPr>
                        <a:t>0,72%</a:t>
                      </a:r>
                    </a:p>
                  </a:txBody>
                  <a:tcPr marL="9525" marR="9525" marT="9525" marB="0" anchor="b"/>
                </a:tc>
              </a:tr>
              <a:tr h="267266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800" u="none" strike="noStrike">
                          <a:effectLst/>
                        </a:rPr>
                        <a:t>45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effectLst/>
                          <a:latin typeface="Arial" panose="020B0604020202020204" pitchFamily="34" charset="0"/>
                        </a:rPr>
                        <a:t>INFRAESTRUCTURAS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effectLst/>
                          <a:latin typeface="Arial" panose="020B0604020202020204" pitchFamily="34" charset="0"/>
                        </a:rPr>
                        <a:t>84.531,51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effectLst/>
                          <a:latin typeface="Arial" panose="020B0604020202020204" pitchFamily="34" charset="0"/>
                        </a:rPr>
                        <a:t>3,79%</a:t>
                      </a:r>
                    </a:p>
                  </a:txBody>
                  <a:tcPr marL="9525" marR="9525" marT="9525" marB="0" anchor="b"/>
                </a:tc>
              </a:tr>
              <a:tr h="295322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800" u="none" strike="noStrike">
                          <a:effectLst/>
                        </a:rPr>
                        <a:t>91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effectLst/>
                          <a:latin typeface="Arial" panose="020B0604020202020204" pitchFamily="34" charset="0"/>
                        </a:rPr>
                        <a:t>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effectLst/>
                          <a:latin typeface="Arial" panose="020B0604020202020204" pitchFamily="34" charset="0"/>
                        </a:rPr>
                        <a:t>ORGANOS DE GOBIERNO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effectLst/>
                          <a:latin typeface="Arial" panose="020B0604020202020204" pitchFamily="34" charset="0"/>
                        </a:rPr>
                        <a:t>86.102,00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effectLst/>
                          <a:latin typeface="Arial" panose="020B0604020202020204" pitchFamily="34" charset="0"/>
                        </a:rPr>
                        <a:t>3,86%</a:t>
                      </a:r>
                    </a:p>
                  </a:txBody>
                  <a:tcPr marL="9525" marR="9525" marT="9525" marB="0" anchor="b"/>
                </a:tc>
              </a:tr>
              <a:tr h="295322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800" u="none" strike="noStrike">
                          <a:effectLst/>
                        </a:rPr>
                        <a:t>92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effectLst/>
                          <a:latin typeface="Arial" panose="020B0604020202020204" pitchFamily="34" charset="0"/>
                        </a:rPr>
                        <a:t>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effectLst/>
                          <a:latin typeface="Arial" panose="020B0604020202020204" pitchFamily="34" charset="0"/>
                        </a:rPr>
                        <a:t>SERVICIOS CARÁCTER GENERAL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effectLst/>
                          <a:latin typeface="Arial" panose="020B0604020202020204" pitchFamily="34" charset="0"/>
                        </a:rPr>
                        <a:t>760.455,29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effectLst/>
                          <a:latin typeface="Arial" panose="020B0604020202020204" pitchFamily="34" charset="0"/>
                        </a:rPr>
                        <a:t>34,09%</a:t>
                      </a:r>
                    </a:p>
                  </a:txBody>
                  <a:tcPr marL="9525" marR="9525" marT="9525" marB="0" anchor="b"/>
                </a:tc>
              </a:tr>
              <a:tr h="295322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800" u="none" strike="noStrike">
                          <a:effectLst/>
                        </a:rPr>
                        <a:t>93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effectLst/>
                          <a:latin typeface="Arial" panose="020B0604020202020204" pitchFamily="34" charset="0"/>
                        </a:rPr>
                        <a:t>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effectLst/>
                          <a:latin typeface="Arial" panose="020B0604020202020204" pitchFamily="34" charset="0"/>
                        </a:rPr>
                        <a:t>ADMON. FINANCIERA Y TRIBUTARIA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effectLst/>
                          <a:latin typeface="Arial" panose="020B0604020202020204" pitchFamily="34" charset="0"/>
                        </a:rPr>
                        <a:t>23.950,00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effectLst/>
                          <a:latin typeface="Arial" panose="020B0604020202020204" pitchFamily="34" charset="0"/>
                        </a:rPr>
                        <a:t>1,07%</a:t>
                      </a:r>
                    </a:p>
                  </a:txBody>
                  <a:tcPr marL="9525" marR="9525" marT="9525" marB="0" anchor="b"/>
                </a:tc>
              </a:tr>
              <a:tr h="450366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800" u="none" strike="noStrike">
                          <a:effectLst/>
                        </a:rPr>
                        <a:t>94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effectLst/>
                          <a:latin typeface="Arial" panose="020B0604020202020204" pitchFamily="34" charset="0"/>
                        </a:rPr>
                        <a:t>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effectLst/>
                          <a:latin typeface="Arial" panose="020B0604020202020204" pitchFamily="34" charset="0"/>
                        </a:rPr>
                        <a:t>TRANSFERENCIA A OTRAS ADMINISTRACIONES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effectLst/>
                          <a:latin typeface="Arial" panose="020B0604020202020204" pitchFamily="34" charset="0"/>
                        </a:rPr>
                        <a:t>5.922,77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effectLst/>
                          <a:latin typeface="Arial" panose="020B0604020202020204" pitchFamily="34" charset="0"/>
                        </a:rPr>
                        <a:t>0,27%</a:t>
                      </a:r>
                    </a:p>
                  </a:txBody>
                  <a:tcPr marL="9525" marR="9525" marT="9525" marB="0" anchor="b"/>
                </a:tc>
              </a:tr>
              <a:tr h="167836">
                <a:tc>
                  <a:txBody>
                    <a:bodyPr/>
                    <a:lstStyle/>
                    <a:p>
                      <a:pPr algn="ctr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E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E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7266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 dirty="0">
                          <a:effectLst/>
                        </a:rPr>
                        <a:t> </a:t>
                      </a:r>
                      <a:endParaRPr lang="es-E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E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>
                          <a:effectLst/>
                        </a:rPr>
                        <a:t> </a:t>
                      </a:r>
                      <a:endParaRPr lang="es-E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 dirty="0">
                          <a:effectLst/>
                        </a:rPr>
                        <a:t>TOTAL</a:t>
                      </a:r>
                      <a:endParaRPr lang="es-E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 dirty="0" smtClean="0">
                          <a:effectLst/>
                        </a:rPr>
                        <a:t>2.230.975,76 </a:t>
                      </a:r>
                      <a:r>
                        <a:rPr lang="es-ES" sz="800" u="none" strike="noStrike" dirty="0">
                          <a:effectLst/>
                        </a:rPr>
                        <a:t>€</a:t>
                      </a:r>
                      <a:endParaRPr lang="es-E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3" marR="7123" marT="71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u="none" strike="noStrike" dirty="0">
                          <a:effectLst/>
                        </a:rPr>
                        <a:t> </a:t>
                      </a:r>
                      <a:endParaRPr lang="es-E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3" marR="7123" marT="7123" marB="0" anchor="b"/>
                </a:tc>
              </a:tr>
            </a:tbl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3040619"/>
              </p:ext>
            </p:extLst>
          </p:nvPr>
        </p:nvGraphicFramePr>
        <p:xfrm>
          <a:off x="1331640" y="1196752"/>
          <a:ext cx="3679053" cy="49343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675"/>
                <a:gridCol w="1944216"/>
                <a:gridCol w="720080"/>
                <a:gridCol w="720082"/>
              </a:tblGrid>
              <a:tr h="228948">
                <a:tc>
                  <a:txBody>
                    <a:bodyPr/>
                    <a:lstStyle/>
                    <a:p>
                      <a:pPr algn="r" rtl="0" fontAlgn="b"/>
                      <a:endParaRPr lang="es-E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_tradnl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PRESUPUESTO</a:t>
                      </a:r>
                      <a:r>
                        <a:rPr lang="es-ES_tradnl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2018</a:t>
                      </a:r>
                      <a:endParaRPr lang="es-E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es-E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9525" marR="9525" marT="9525" marB="0" anchor="b"/>
                </a:tc>
              </a:tr>
              <a:tr h="228948"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VIVIENDA Y URBANISMO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39.900,00 €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2,16%</a:t>
                      </a:r>
                    </a:p>
                  </a:txBody>
                  <a:tcPr marL="9525" marR="9525" marT="9525" marB="0" anchor="b"/>
                </a:tc>
              </a:tr>
              <a:tr h="247011"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COMUNITARIO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247.655,71 €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13,38%</a:t>
                      </a:r>
                    </a:p>
                  </a:txBody>
                  <a:tcPr marL="9525" marR="9525" marT="9525" marB="0" anchor="b"/>
                </a:tc>
              </a:tr>
              <a:tr h="199107"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MEDIO AMBIENTE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2.055,65 €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0,11%</a:t>
                      </a:r>
                    </a:p>
                  </a:txBody>
                  <a:tcPr marL="9525" marR="9525" marT="9525" marB="0" anchor="b"/>
                </a:tc>
              </a:tr>
              <a:tr h="364202"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SOCIALES Y PROMOCION SOCAL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111.997,85 €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6,05%</a:t>
                      </a:r>
                    </a:p>
                  </a:txBody>
                  <a:tcPr marL="9525" marR="9525" marT="9525" marB="0" anchor="b"/>
                </a:tc>
              </a:tr>
              <a:tr h="228948"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FOMENTO DEL EMPLEO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10.618,53 €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0,57%</a:t>
                      </a:r>
                    </a:p>
                  </a:txBody>
                  <a:tcPr marL="9525" marR="9525" marT="9525" marB="0" anchor="b"/>
                </a:tc>
              </a:tr>
              <a:tr h="199107"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SANIDAD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5.782,22 €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0,31%</a:t>
                      </a:r>
                    </a:p>
                  </a:txBody>
                  <a:tcPr marL="9525" marR="9525" marT="9525" marB="0" anchor="b"/>
                </a:tc>
              </a:tr>
              <a:tr h="218775"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120.401,90 €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6,51%</a:t>
                      </a:r>
                    </a:p>
                  </a:txBody>
                  <a:tcPr marL="9525" marR="9525" marT="9525" marB="0" anchor="b"/>
                </a:tc>
              </a:tr>
              <a:tr h="247011"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CULTURA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251.316,48 €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13,58%</a:t>
                      </a:r>
                    </a:p>
                  </a:txBody>
                  <a:tcPr marL="9525" marR="9525" marT="9525" marB="0" anchor="b"/>
                </a:tc>
              </a:tr>
              <a:tr h="218775"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DEPORTE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118.936,22 €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6,43%</a:t>
                      </a:r>
                    </a:p>
                  </a:txBody>
                  <a:tcPr marL="9525" marR="9525" marT="9525" marB="0" anchor="b"/>
                </a:tc>
              </a:tr>
              <a:tr h="228948"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AGRICULTURA Y GANADERIA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12.604,00 €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0,68%</a:t>
                      </a:r>
                    </a:p>
                  </a:txBody>
                  <a:tcPr marL="9525" marR="9525" marT="9525" marB="0" anchor="b"/>
                </a:tc>
              </a:tr>
              <a:tr h="274033"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COMERCIO, TURISMO Y PYMES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12.670,07 €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0,68%</a:t>
                      </a:r>
                    </a:p>
                  </a:txBody>
                  <a:tcPr marL="9525" marR="9525" marT="9525" marB="0" anchor="b"/>
                </a:tc>
              </a:tr>
              <a:tr h="218775"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INFRAESTRUCTURAS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72.559,61 €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3,92%</a:t>
                      </a:r>
                    </a:p>
                  </a:txBody>
                  <a:tcPr marL="9525" marR="9525" marT="9525" marB="0" anchor="b"/>
                </a:tc>
              </a:tr>
              <a:tr h="228948"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ORGANOS DE GOBIERNO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85.616,00 €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4,63%</a:t>
                      </a:r>
                    </a:p>
                  </a:txBody>
                  <a:tcPr marL="9525" marR="9525" marT="9525" marB="0" anchor="b"/>
                </a:tc>
              </a:tr>
              <a:tr h="319118"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DE CARÁCTER GENERAL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726.576,71 €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39,26%</a:t>
                      </a:r>
                    </a:p>
                  </a:txBody>
                  <a:tcPr marL="9525" marR="9525" marT="9525" marB="0" anchor="b"/>
                </a:tc>
              </a:tr>
              <a:tr h="319118"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ADMON. FINANCIERA Y TRIBUTARIA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26.200,00 €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1,42%</a:t>
                      </a:r>
                    </a:p>
                  </a:txBody>
                  <a:tcPr marL="9525" marR="9525" marT="9525" marB="0" anchor="b"/>
                </a:tc>
              </a:tr>
              <a:tr h="409288">
                <a:tc>
                  <a:txBody>
                    <a:bodyPr/>
                    <a:lstStyle/>
                    <a:p>
                      <a:pPr algn="r" rtl="0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A OTRA ADMINISTRACIONES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5.806,64 €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0,31%</a:t>
                      </a:r>
                    </a:p>
                  </a:txBody>
                  <a:tcPr marL="9525" marR="9525" marT="9525" marB="0" anchor="b"/>
                </a:tc>
              </a:tr>
              <a:tr h="245094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0,00%</a:t>
                      </a:r>
                    </a:p>
                  </a:txBody>
                  <a:tcPr marL="9525" marR="9525" marT="9525" marB="0" anchor="b"/>
                </a:tc>
              </a:tr>
              <a:tr h="271412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1.850.697,59 €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100,00%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177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1552305"/>
              </p:ext>
            </p:extLst>
          </p:nvPr>
        </p:nvGraphicFramePr>
        <p:xfrm>
          <a:off x="457200" y="332656"/>
          <a:ext cx="8229600" cy="640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586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2927308"/>
              </p:ext>
            </p:extLst>
          </p:nvPr>
        </p:nvGraphicFramePr>
        <p:xfrm>
          <a:off x="457200" y="404664"/>
          <a:ext cx="8229600" cy="57214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9088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CUESTIONARIO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Para recibir propuestas. Hasta el 15 de febrero. </a:t>
            </a:r>
          </a:p>
          <a:p>
            <a:r>
              <a:rPr lang="es-ES_tradnl" dirty="0" smtClean="0"/>
              <a:t>Entregar en Ayuntamiento, Biblioteca o por correo electrónico. </a:t>
            </a:r>
          </a:p>
          <a:p>
            <a:r>
              <a:rPr lang="es-ES_tradnl" dirty="0" smtClean="0"/>
              <a:t>E mail: presupuesto2019.artziniega@gmail.com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883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Marcador de contenid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0998005"/>
              </p:ext>
            </p:extLst>
          </p:nvPr>
        </p:nvGraphicFramePr>
        <p:xfrm>
          <a:off x="1259631" y="0"/>
          <a:ext cx="7365505" cy="65265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3101"/>
                <a:gridCol w="1473101"/>
                <a:gridCol w="1473101"/>
                <a:gridCol w="1473101"/>
                <a:gridCol w="1473101"/>
              </a:tblGrid>
              <a:tr h="25162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PRESUPUESTO DE INGRESOS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51620"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  <a:tr h="25162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2018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2019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0" marR="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%</a:t>
                      </a:r>
                    </a:p>
                  </a:txBody>
                  <a:tcPr marL="0" marR="0" marT="0" marB="0" anchor="b"/>
                </a:tc>
              </a:tr>
              <a:tr h="25162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CAP.1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Impuestos directos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           </a:t>
                      </a:r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463.600,00 </a:t>
                      </a: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€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           </a:t>
                      </a:r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469.600,00</a:t>
                      </a:r>
                      <a:r>
                        <a:rPr lang="es-E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 €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0" marR="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1,29</a:t>
                      </a:r>
                      <a:r>
                        <a:rPr lang="es-E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 </a:t>
                      </a:r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%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  <a:tr h="25162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CAP.2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Impuestos Indirectos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36.250</a:t>
                      </a:r>
                      <a:r>
                        <a:rPr lang="es-E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 </a:t>
                      </a:r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€ 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              </a:t>
                      </a:r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31.250,00 </a:t>
                      </a: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€ </a:t>
                      </a:r>
                    </a:p>
                  </a:txBody>
                  <a:tcPr marL="0" marR="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-13,79</a:t>
                      </a:r>
                      <a:r>
                        <a:rPr lang="es-E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 </a:t>
                      </a:r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%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  <a:tr h="226684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CAP.3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Tasas y otros ingresos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           </a:t>
                      </a:r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272.604,95 </a:t>
                      </a: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€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          </a:t>
                      </a:r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280.328,00€ 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0" marR="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2,83</a:t>
                      </a:r>
                      <a:r>
                        <a:rPr lang="es-E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 </a:t>
                      </a:r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%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CAP.4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T.Ctes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        </a:t>
                      </a:r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1.062.025,64 </a:t>
                      </a: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€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        </a:t>
                      </a:r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1.126.491,09 </a:t>
                      </a: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€ </a:t>
                      </a:r>
                    </a:p>
                  </a:txBody>
                  <a:tcPr marL="0" marR="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6,07</a:t>
                      </a:r>
                      <a:r>
                        <a:rPr lang="es-E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 </a:t>
                      </a:r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%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  <a:tr h="25162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CAP.5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Ingresos patrimoniales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                </a:t>
                      </a:r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10.217 </a:t>
                      </a: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€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                </a:t>
                      </a:r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9.217 </a:t>
                      </a: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€ </a:t>
                      </a:r>
                    </a:p>
                  </a:txBody>
                  <a:tcPr marL="0" marR="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-9,79</a:t>
                      </a:r>
                      <a:r>
                        <a:rPr lang="es-E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 </a:t>
                      </a:r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%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  <a:tr h="25162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CAP.7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T. de capital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                             -   €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                             </a:t>
                      </a:r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308.089,67  </a:t>
                      </a: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€ </a:t>
                      </a:r>
                    </a:p>
                  </a:txBody>
                  <a:tcPr marL="0" marR="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0" marR="0" marT="0" marB="0" anchor="b"/>
                </a:tc>
              </a:tr>
              <a:tr h="25162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CAP.8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Activos financieros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                6.000,00 €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                6.000,00 € </a:t>
                      </a:r>
                    </a:p>
                  </a:txBody>
                  <a:tcPr marL="0" marR="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0,00%</a:t>
                      </a:r>
                    </a:p>
                  </a:txBody>
                  <a:tcPr marL="0" marR="0" marT="0" marB="0" anchor="b"/>
                </a:tc>
              </a:tr>
              <a:tr h="25162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TOTAL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  </a:t>
                      </a:r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1.850.697,59 </a:t>
                      </a:r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€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  </a:t>
                      </a:r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2.230.975,76 </a:t>
                      </a:r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€ </a:t>
                      </a:r>
                    </a:p>
                  </a:txBody>
                  <a:tcPr marL="0" marR="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20,55</a:t>
                      </a:r>
                      <a:r>
                        <a:rPr lang="es-E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 </a:t>
                      </a:r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%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  <a:tr h="251620"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  <a:tr h="25162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PRESUPUESTO DE GASTOS</a:t>
                      </a:r>
                    </a:p>
                  </a:txBody>
                  <a:tcPr marL="0" marR="0" marT="0" marB="0" anchor="b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51620"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  <a:tr h="25162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2018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2019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0" marR="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0" marR="0" marT="0" marB="0" anchor="b"/>
                </a:tc>
              </a:tr>
              <a:tr h="25162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CAP.1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Gastos de personal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           </a:t>
                      </a:r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743.898,80</a:t>
                      </a:r>
                      <a:r>
                        <a:rPr lang="es-E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 </a:t>
                      </a:r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€ 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           </a:t>
                      </a:r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778.356,85 </a:t>
                      </a: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€ </a:t>
                      </a:r>
                    </a:p>
                  </a:txBody>
                  <a:tcPr marL="0" marR="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4,63</a:t>
                      </a:r>
                      <a:r>
                        <a:rPr lang="es-E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 </a:t>
                      </a:r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%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  <a:tr h="369817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CAP.2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Gastos ctes. Y de servicios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           </a:t>
                      </a:r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596.103,17 </a:t>
                      </a: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€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           </a:t>
                      </a:r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617.601,54 </a:t>
                      </a: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€ </a:t>
                      </a:r>
                    </a:p>
                  </a:txBody>
                  <a:tcPr marL="0" marR="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3,61</a:t>
                      </a:r>
                      <a:r>
                        <a:rPr lang="es-E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 </a:t>
                      </a:r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%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  <a:tr h="25162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CAP.3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Gastos financieros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0" marR="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0" marR="0" marT="0" marB="0" anchor="b"/>
                </a:tc>
              </a:tr>
              <a:tr h="25162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CAP.4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T.ctes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           </a:t>
                      </a:r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351.986,26 </a:t>
                      </a: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€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          </a:t>
                      </a:r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416.224,6 </a:t>
                      </a: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€ </a:t>
                      </a:r>
                    </a:p>
                  </a:txBody>
                  <a:tcPr marL="0" marR="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18,25</a:t>
                      </a:r>
                      <a:r>
                        <a:rPr lang="es-E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 </a:t>
                      </a:r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%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  <a:tr h="25162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CAP.5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Crédito global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              </a:t>
                      </a:r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13.235,36 </a:t>
                      </a: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€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            </a:t>
                      </a:r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11.199,92 </a:t>
                      </a: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€ </a:t>
                      </a:r>
                    </a:p>
                  </a:txBody>
                  <a:tcPr marL="0" marR="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-15,38</a:t>
                      </a:r>
                      <a:r>
                        <a:rPr lang="es-E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 </a:t>
                      </a:r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%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  <a:tr h="25162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CAP.6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Inversiones reales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           </a:t>
                      </a:r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139.474,00 €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          </a:t>
                      </a:r>
                      <a:r>
                        <a:rPr lang="es-E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 401.592,85</a:t>
                      </a:r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 </a:t>
                      </a: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€ </a:t>
                      </a:r>
                    </a:p>
                  </a:txBody>
                  <a:tcPr marL="0" marR="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187,93</a:t>
                      </a:r>
                      <a:r>
                        <a:rPr lang="es-ES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 </a:t>
                      </a:r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%</a:t>
                      </a:r>
                      <a:endParaRPr lang="es-ES" sz="10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  <a:tr h="25162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CAP.7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T. de capital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0" marR="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0" marR="0" marT="0" marB="0" anchor="b"/>
                </a:tc>
              </a:tr>
              <a:tr h="25162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CAP.8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Activos financieros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                6.000,00 €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                6.000,00 € </a:t>
                      </a:r>
                    </a:p>
                  </a:txBody>
                  <a:tcPr marL="0" marR="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0,00%</a:t>
                      </a:r>
                    </a:p>
                  </a:txBody>
                  <a:tcPr marL="0" marR="0" marT="0" marB="0" anchor="b"/>
                </a:tc>
              </a:tr>
              <a:tr h="25162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CAP.9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0" marR="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0" marR="0" marT="0" marB="0" anchor="b"/>
                </a:tc>
              </a:tr>
              <a:tr h="25162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 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TOTAL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  </a:t>
                      </a:r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1.850.697, 59€ 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  </a:t>
                      </a:r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2.230.975,56</a:t>
                      </a:r>
                    </a:p>
                    <a:p>
                      <a:pPr algn="l" fontAlgn="b"/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 </a:t>
                      </a:r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€ </a:t>
                      </a:r>
                    </a:p>
                  </a:txBody>
                  <a:tcPr marL="0" marR="0" marT="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20,55</a:t>
                      </a:r>
                      <a:r>
                        <a:rPr lang="es-ES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 </a:t>
                      </a:r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%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654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Presupuesto 2019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Superior en un 20,55% al del ejercicio anterior. El motivo es la inclusión de subvenciones en el capítulo 7. </a:t>
            </a:r>
          </a:p>
          <a:p>
            <a:r>
              <a:rPr lang="es-ES_tradnl" dirty="0" smtClean="0"/>
              <a:t>Más ingresos por FOFFEL.</a:t>
            </a:r>
          </a:p>
          <a:p>
            <a:r>
              <a:rPr lang="es-ES_tradnl" dirty="0" smtClean="0"/>
              <a:t>No se prevén ingresos por cortas.</a:t>
            </a:r>
          </a:p>
          <a:p>
            <a:r>
              <a:rPr lang="es-ES_tradnl" dirty="0" smtClean="0"/>
              <a:t> La liquidación del 2018 determinará la capacidad para acometer nuevas inversiones.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0868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EVOLUCION DE LOS PRESUPUESTOS</a:t>
            </a:r>
            <a:endParaRPr lang="es-ES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951940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6655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Marcador de contenido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839461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2047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smtClean="0"/>
              <a:t>PRESUPUESTO DE INGRESOS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388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Presupuesto de Ingresos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0496142"/>
              </p:ext>
            </p:extLst>
          </p:nvPr>
        </p:nvGraphicFramePr>
        <p:xfrm>
          <a:off x="1835696" y="1435091"/>
          <a:ext cx="5184576" cy="50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1512167"/>
                <a:gridCol w="1584176"/>
                <a:gridCol w="792089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 dirty="0" smtClean="0">
                          <a:effectLst/>
                          <a:latin typeface="Arial"/>
                        </a:rPr>
                        <a:t>2018</a:t>
                      </a:r>
                      <a:endParaRPr lang="es-E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 dirty="0" smtClean="0">
                          <a:effectLst/>
                          <a:latin typeface="Arial"/>
                        </a:rPr>
                        <a:t>2019</a:t>
                      </a:r>
                      <a:endParaRPr lang="es-E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effectLst/>
                          <a:latin typeface="Arial"/>
                        </a:rPr>
                        <a:t>Capítulo 1. Impuestos directos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463.600 €</a:t>
                      </a:r>
                      <a:endParaRPr lang="es-ES" sz="14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469.600</a:t>
                      </a:r>
                      <a:r>
                        <a:rPr lang="es-ES_tradnl" sz="1400" baseline="0" dirty="0" smtClean="0"/>
                        <a:t> €</a:t>
                      </a:r>
                      <a:endParaRPr lang="es-ES" sz="14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 smtClean="0">
                          <a:effectLst/>
                          <a:latin typeface="Arial"/>
                        </a:rPr>
                        <a:t>1,29</a:t>
                      </a:r>
                      <a:r>
                        <a:rPr lang="es-ES" sz="1400" b="0" i="0" u="none" strike="noStrike" baseline="0" dirty="0" smtClean="0">
                          <a:effectLst/>
                          <a:latin typeface="Arial"/>
                        </a:rPr>
                        <a:t> </a:t>
                      </a:r>
                      <a:r>
                        <a:rPr lang="es-ES" sz="1400" b="0" i="0" u="none" strike="noStrike" dirty="0" smtClean="0">
                          <a:effectLst/>
                          <a:latin typeface="Arial"/>
                        </a:rPr>
                        <a:t>%</a:t>
                      </a:r>
                      <a:endParaRPr lang="es-E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effectLst/>
                          <a:latin typeface="Arial"/>
                        </a:rPr>
                        <a:t>Capítulo 2. Impuestos indirectos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36.250 €</a:t>
                      </a:r>
                      <a:endParaRPr lang="es-ES" sz="14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31.250 €</a:t>
                      </a:r>
                      <a:endParaRPr lang="es-ES" sz="14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 smtClean="0">
                          <a:effectLst/>
                          <a:latin typeface="Arial"/>
                        </a:rPr>
                        <a:t>-13,79</a:t>
                      </a:r>
                      <a:r>
                        <a:rPr lang="es-ES" sz="1400" b="0" i="0" u="none" strike="noStrike" baseline="0" dirty="0" smtClean="0">
                          <a:effectLst/>
                          <a:latin typeface="Arial"/>
                        </a:rPr>
                        <a:t> </a:t>
                      </a:r>
                      <a:r>
                        <a:rPr lang="es-ES" sz="1400" b="0" i="0" u="none" strike="noStrike" dirty="0" smtClean="0">
                          <a:effectLst/>
                          <a:latin typeface="Arial"/>
                        </a:rPr>
                        <a:t>%</a:t>
                      </a:r>
                      <a:endParaRPr lang="es-E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effectLst/>
                          <a:latin typeface="Arial"/>
                        </a:rPr>
                        <a:t>Capítulo 3. Tasas y otros ingresos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272.604,95 €</a:t>
                      </a:r>
                      <a:endParaRPr lang="es-ES" sz="14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280.328,00 €</a:t>
                      </a:r>
                      <a:endParaRPr lang="es-ES" sz="14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400" b="0" i="0" u="none" strike="noStrike" dirty="0" smtClean="0">
                          <a:effectLst/>
                          <a:latin typeface="Arial"/>
                        </a:rPr>
                        <a:t>2,83</a:t>
                      </a:r>
                      <a:r>
                        <a:rPr lang="es-ES_tradnl" sz="1400" b="0" i="0" u="none" strike="noStrike" baseline="0" dirty="0" smtClean="0">
                          <a:effectLst/>
                          <a:latin typeface="Arial"/>
                        </a:rPr>
                        <a:t> </a:t>
                      </a:r>
                      <a:r>
                        <a:rPr lang="es-ES_tradnl" sz="1400" b="0" i="0" u="none" strike="noStrike" dirty="0" smtClean="0">
                          <a:effectLst/>
                          <a:latin typeface="Arial"/>
                        </a:rPr>
                        <a:t>%</a:t>
                      </a:r>
                      <a:endParaRPr lang="es-E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effectLst/>
                          <a:latin typeface="Arial"/>
                        </a:rPr>
                        <a:t>Capítulo 4. Transferencias corrientes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1.062.025,64</a:t>
                      </a:r>
                      <a:r>
                        <a:rPr lang="es-ES_tradnl" sz="1400" baseline="0" dirty="0" smtClean="0"/>
                        <a:t> €</a:t>
                      </a:r>
                      <a:endParaRPr lang="es-ES" sz="14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1.126.491,09</a:t>
                      </a:r>
                      <a:r>
                        <a:rPr lang="es-ES_tradnl" sz="1400" baseline="0" dirty="0" smtClean="0"/>
                        <a:t> €</a:t>
                      </a:r>
                      <a:endParaRPr lang="es-ES" sz="14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400" b="0" i="0" u="none" strike="noStrike" baseline="0" dirty="0" smtClean="0">
                          <a:effectLst/>
                          <a:latin typeface="Arial"/>
                        </a:rPr>
                        <a:t> 6,07</a:t>
                      </a:r>
                      <a:r>
                        <a:rPr lang="es-ES_tradnl" sz="1400" b="0" i="0" u="none" strike="noStrike" dirty="0" smtClean="0">
                          <a:effectLst/>
                          <a:latin typeface="Arial"/>
                        </a:rPr>
                        <a:t>%</a:t>
                      </a:r>
                      <a:endParaRPr lang="es-E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effectLst/>
                          <a:latin typeface="Arial"/>
                        </a:rPr>
                        <a:t>Capítulo 5. Ingresos patrimoniales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10.217 €</a:t>
                      </a:r>
                      <a:endParaRPr lang="es-ES" sz="14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9.217 €</a:t>
                      </a:r>
                      <a:endParaRPr lang="es-ES" sz="14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_tradnl" sz="1400" b="0" i="0" u="none" strike="noStrike" dirty="0" smtClean="0">
                          <a:effectLst/>
                          <a:latin typeface="Arial"/>
                        </a:rPr>
                        <a:t>0%</a:t>
                      </a:r>
                      <a:endParaRPr lang="es-E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effectLst/>
                          <a:latin typeface="Arial"/>
                        </a:rPr>
                        <a:t>Capítulo 7. Transferencias de capital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s-ES" sz="14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308.089,67</a:t>
                      </a:r>
                      <a:endParaRPr lang="es-ES" sz="14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E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457056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effectLst/>
                          <a:latin typeface="Arial"/>
                        </a:rPr>
                        <a:t>Capítulo 8. Activos financieros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6.000,00</a:t>
                      </a:r>
                      <a:endParaRPr lang="es-ES" sz="14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6.000,00</a:t>
                      </a:r>
                      <a:endParaRPr lang="es-ES" sz="14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>
                          <a:effectLst/>
                          <a:latin typeface="Arial"/>
                        </a:rPr>
                        <a:t>0,00%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 dirty="0">
                          <a:effectLst/>
                          <a:latin typeface="Arial"/>
                        </a:rPr>
                        <a:t>TOTAL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1.850.697,59 €</a:t>
                      </a:r>
                      <a:endParaRPr lang="es-ES" sz="14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s-ES_tradnl" sz="1400" dirty="0" smtClean="0"/>
                        <a:t>2.230.975,76</a:t>
                      </a:r>
                      <a:r>
                        <a:rPr lang="es-ES_tradnl" sz="1400" baseline="0" dirty="0" smtClean="0"/>
                        <a:t> </a:t>
                      </a:r>
                      <a:r>
                        <a:rPr lang="es-ES_tradnl" sz="1400" dirty="0" smtClean="0"/>
                        <a:t>€</a:t>
                      </a:r>
                      <a:endParaRPr lang="es-ES" sz="14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b="0" i="0" u="none" strike="noStrike" dirty="0" smtClean="0">
                          <a:effectLst/>
                          <a:latin typeface="Arial"/>
                        </a:rPr>
                        <a:t>20,55%</a:t>
                      </a:r>
                      <a:endParaRPr lang="es-E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610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0149992"/>
              </p:ext>
            </p:extLst>
          </p:nvPr>
        </p:nvGraphicFramePr>
        <p:xfrm>
          <a:off x="467544" y="332656"/>
          <a:ext cx="8229600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1073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smtClean="0"/>
              <a:t>PRESUPUESTO DE GASTOS</a:t>
            </a:r>
            <a:br>
              <a:rPr lang="es-ES_tradnl" dirty="0" smtClean="0"/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1807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1942</TotalTime>
  <Words>1058</Words>
  <Application>Microsoft Office PowerPoint</Application>
  <PresentationFormat>Presentación en pantalla (4:3)</PresentationFormat>
  <Paragraphs>470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0" baseType="lpstr">
      <vt:lpstr>Arial</vt:lpstr>
      <vt:lpstr>Calibri</vt:lpstr>
      <vt:lpstr>MS Sans Serif</vt:lpstr>
      <vt:lpstr>Tema de Office</vt:lpstr>
      <vt:lpstr>UDAL AURREKONTUAK 2019</vt:lpstr>
      <vt:lpstr>Presentación de PowerPoint</vt:lpstr>
      <vt:lpstr>Presupuesto 2019</vt:lpstr>
      <vt:lpstr>EVOLUCION DE LOS PRESUPUESTOS</vt:lpstr>
      <vt:lpstr>Presentación de PowerPoint</vt:lpstr>
      <vt:lpstr>PRESUPUESTO DE INGRESOS</vt:lpstr>
      <vt:lpstr>Presupuesto de Ingresos</vt:lpstr>
      <vt:lpstr>Presentación de PowerPoint</vt:lpstr>
      <vt:lpstr>PRESUPUESTO DE GASTOS </vt:lpstr>
      <vt:lpstr>Presupuesto de gastos 2019</vt:lpstr>
      <vt:lpstr>Presentación de PowerPoint</vt:lpstr>
      <vt:lpstr>CAPÍTULO 6. INVERSIONES</vt:lpstr>
      <vt:lpstr>Distribución por programas de gasto</vt:lpstr>
      <vt:lpstr>Presentación de PowerPoint</vt:lpstr>
      <vt:lpstr>Presentación de PowerPoint</vt:lpstr>
      <vt:lpstr>CUESTIONARIO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Borrador de presupuesto 2016</dc:title>
  <dc:creator>USUARIO</dc:creator>
  <cp:lastModifiedBy>Iñigo Gomez</cp:lastModifiedBy>
  <cp:revision>57</cp:revision>
  <cp:lastPrinted>2019-01-28T15:10:59Z</cp:lastPrinted>
  <dcterms:created xsi:type="dcterms:W3CDTF">2015-11-30T08:34:00Z</dcterms:created>
  <dcterms:modified xsi:type="dcterms:W3CDTF">2019-01-30T17:09:59Z</dcterms:modified>
</cp:coreProperties>
</file>